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63" r:id="rId4"/>
    <p:sldId id="262" r:id="rId5"/>
    <p:sldId id="264" r:id="rId6"/>
    <p:sldId id="339" r:id="rId7"/>
    <p:sldId id="340" r:id="rId8"/>
    <p:sldId id="258" r:id="rId9"/>
    <p:sldId id="270" r:id="rId10"/>
    <p:sldId id="265" r:id="rId11"/>
    <p:sldId id="266" r:id="rId12"/>
    <p:sldId id="267" r:id="rId13"/>
    <p:sldId id="269" r:id="rId14"/>
    <p:sldId id="300" r:id="rId15"/>
    <p:sldId id="309" r:id="rId16"/>
    <p:sldId id="301" r:id="rId17"/>
    <p:sldId id="342" r:id="rId18"/>
    <p:sldId id="341" r:id="rId19"/>
    <p:sldId id="302" r:id="rId20"/>
    <p:sldId id="308" r:id="rId21"/>
    <p:sldId id="310" r:id="rId22"/>
    <p:sldId id="303" r:id="rId23"/>
    <p:sldId id="311" r:id="rId24"/>
    <p:sldId id="317" r:id="rId25"/>
    <p:sldId id="307" r:id="rId26"/>
    <p:sldId id="314" r:id="rId27"/>
    <p:sldId id="315" r:id="rId28"/>
    <p:sldId id="316" r:id="rId29"/>
    <p:sldId id="304" r:id="rId30"/>
    <p:sldId id="305" r:id="rId31"/>
    <p:sldId id="323" r:id="rId32"/>
    <p:sldId id="324" r:id="rId33"/>
    <p:sldId id="322" r:id="rId34"/>
    <p:sldId id="327" r:id="rId35"/>
    <p:sldId id="325" r:id="rId36"/>
    <p:sldId id="328" r:id="rId37"/>
    <p:sldId id="326" r:id="rId38"/>
    <p:sldId id="272" r:id="rId39"/>
    <p:sldId id="277" r:id="rId40"/>
    <p:sldId id="329" r:id="rId41"/>
    <p:sldId id="278" r:id="rId42"/>
    <p:sldId id="279" r:id="rId43"/>
    <p:sldId id="280" r:id="rId44"/>
    <p:sldId id="313" r:id="rId45"/>
    <p:sldId id="330" r:id="rId46"/>
    <p:sldId id="331" r:id="rId47"/>
    <p:sldId id="332" r:id="rId48"/>
    <p:sldId id="334" r:id="rId49"/>
    <p:sldId id="333" r:id="rId50"/>
    <p:sldId id="281" r:id="rId51"/>
    <p:sldId id="284" r:id="rId52"/>
    <p:sldId id="285" r:id="rId53"/>
    <p:sldId id="335" r:id="rId54"/>
    <p:sldId id="336" r:id="rId55"/>
    <p:sldId id="337" r:id="rId56"/>
    <p:sldId id="338" r:id="rId57"/>
    <p:sldId id="343" r:id="rId58"/>
    <p:sldId id="344" r:id="rId59"/>
    <p:sldId id="287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8" d="100"/>
          <a:sy n="78" d="100"/>
        </p:scale>
        <p:origin x="-1600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6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51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top structure of the top cluster hase</a:t>
            </a:r>
            <a:r>
              <a:rPr lang="it-IT" baseline="0" dirty="0" smtClean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52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59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7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27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5AF307-8C98-5444-8CE5-1631B2E27E39}" type="slidenum">
              <a:rPr lang="en-US"/>
              <a:pPr/>
              <a:t>38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aseline="0" dirty="0" smtClean="0"/>
              <a:t>   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41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50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29/09/2015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haddock.chem.uu.nl" TargetMode="External"/><Relationship Id="rId4" Type="http://schemas.openxmlformats.org/officeDocument/2006/relationships/hyperlink" Target="http://cluspro.bu.edu" TargetMode="External"/><Relationship Id="rId5" Type="http://schemas.openxmlformats.org/officeDocument/2006/relationships/hyperlink" Target="http://www.molsoft.com/protein_protein_docking.html" TargetMode="External"/><Relationship Id="rId6" Type="http://schemas.openxmlformats.org/officeDocument/2006/relationships/hyperlink" Target="http://rosettadock.graylab.jhu.edu/submit" TargetMode="External"/><Relationship Id="rId7" Type="http://schemas.openxmlformats.org/officeDocument/2006/relationships/hyperlink" Target="http://vakser.bioinformatics.ku.edu/resources/gramm/grammx" TargetMode="External"/><Relationship Id="rId8" Type="http://schemas.openxmlformats.org/officeDocument/2006/relationships/hyperlink" Target="http://bioinfo3d.cs.tau.ac.il/PatchDock/" TargetMode="External"/><Relationship Id="rId9" Type="http://schemas.openxmlformats.org/officeDocument/2006/relationships/hyperlink" Target="http://hexserver.loria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haddocking.org" TargetMode="External"/><Relationship Id="rId4" Type="http://schemas.openxmlformats.org/officeDocument/2006/relationships/hyperlink" Target="http://www.nmr.chem.uu.nl/haddock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cpclab.uni-duesseldorf.de/dsppi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://robetta.bakerlab.org/alascansubmit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hyperlink" Target="http://crick.mbu.iisc.ernet.in/~PIC/" TargetMode="External"/><Relationship Id="rId8" Type="http://schemas.openxmlformats.org/officeDocument/2006/relationships/hyperlink" Target="http://prism.ccbb.ku.edu.tr/hotpoi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107" y="474527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 smtClean="0">
                <a:latin typeface="Corbel"/>
                <a:cs typeface="Corbel"/>
              </a:rPr>
              <a:t>Biocomputing Unit</a:t>
            </a:r>
          </a:p>
          <a:p>
            <a:pPr algn="ctr"/>
            <a:r>
              <a:rPr lang="en-US" sz="2000" i="1" dirty="0" err="1" smtClean="0">
                <a:latin typeface="Corbel"/>
                <a:cs typeface="Corbel"/>
              </a:rPr>
              <a:t>Sapienza</a:t>
            </a:r>
            <a:r>
              <a:rPr lang="en-US" sz="2000" i="1" dirty="0" smtClean="0">
                <a:latin typeface="Corbel"/>
                <a:cs typeface="Corbel"/>
              </a:rPr>
              <a:t> </a:t>
            </a:r>
            <a:r>
              <a:rPr lang="en-US" sz="2000" i="1" dirty="0" err="1" smtClean="0">
                <a:latin typeface="Corbel"/>
                <a:cs typeface="Corbel"/>
              </a:rPr>
              <a:t>Università</a:t>
            </a:r>
            <a:r>
              <a:rPr lang="en-US" sz="2000" i="1" dirty="0" smtClean="0">
                <a:latin typeface="Corbel"/>
                <a:cs typeface="Corbel"/>
              </a:rPr>
              <a:t>, Rome, IT</a:t>
            </a:r>
            <a:endParaRPr lang="en-US" sz="2000" i="1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721" y="1451065"/>
            <a:ext cx="8622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EMBO Practical Course on </a:t>
            </a:r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dirty="0" smtClean="0">
                <a:latin typeface="Corbel"/>
                <a:cs typeface="Corbel"/>
              </a:rPr>
              <a:t>Computational </a:t>
            </a:r>
            <a:r>
              <a:rPr lang="en-US" sz="2000" dirty="0">
                <a:latin typeface="Corbel"/>
                <a:cs typeface="Corbel"/>
              </a:rPr>
              <a:t>analysis of protein-protein interactions:</a:t>
            </a:r>
          </a:p>
          <a:p>
            <a:pPr algn="ctr"/>
            <a:r>
              <a:rPr lang="en-US" sz="2000" dirty="0">
                <a:latin typeface="Corbel"/>
                <a:cs typeface="Corbel"/>
              </a:rPr>
              <a:t>From sequences to networks</a:t>
            </a:r>
          </a:p>
        </p:txBody>
      </p:sp>
      <p:sp>
        <p:nvSpPr>
          <p:cNvPr id="6" name="Rectangle 5"/>
          <p:cNvSpPr/>
          <p:nvPr/>
        </p:nvSpPr>
        <p:spPr>
          <a:xfrm>
            <a:off x="2997677" y="2629528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/>
                <a:cs typeface="Corbel"/>
              </a:rPr>
              <a:t>28 September – 3 October 2015</a:t>
            </a:r>
          </a:p>
          <a:p>
            <a:pPr algn="ctr"/>
            <a:r>
              <a:rPr lang="en-US" dirty="0">
                <a:latin typeface="Corbel"/>
                <a:cs typeface="Corbel"/>
              </a:rPr>
              <a:t>TGAC, Norwich, UK</a:t>
            </a:r>
          </a:p>
        </p:txBody>
      </p:sp>
      <p:sp>
        <p:nvSpPr>
          <p:cNvPr id="8" name="Rectangle 7"/>
          <p:cNvSpPr/>
          <p:nvPr/>
        </p:nvSpPr>
        <p:spPr>
          <a:xfrm>
            <a:off x="3255960" y="6391666"/>
            <a:ext cx="2964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bel"/>
                <a:cs typeface="Corbel"/>
              </a:rPr>
              <a:t>Tuesday 30</a:t>
            </a:r>
            <a:r>
              <a:rPr lang="en-US" baseline="30000" dirty="0">
                <a:latin typeface="Corbel"/>
                <a:cs typeface="Corbel"/>
              </a:rPr>
              <a:t>th</a:t>
            </a:r>
            <a:r>
              <a:rPr lang="en-US" dirty="0">
                <a:latin typeface="Corbel"/>
                <a:cs typeface="Corbel"/>
              </a:rPr>
              <a:t> </a:t>
            </a:r>
            <a:r>
              <a:rPr lang="en-US" dirty="0" smtClean="0">
                <a:latin typeface="Corbel"/>
                <a:cs typeface="Corbel"/>
              </a:rPr>
              <a:t>September 2015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99107" y="3342790"/>
            <a:ext cx="7827966" cy="12139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rbel"/>
                <a:cs typeface="Corbel"/>
              </a:rPr>
              <a:t>Protein structure prediction and 3D </a:t>
            </a:r>
            <a:r>
              <a:rPr lang="en-US" sz="3600" b="1" dirty="0" err="1" smtClean="0">
                <a:latin typeface="Corbel"/>
                <a:cs typeface="Corbel"/>
              </a:rPr>
              <a:t>modelling</a:t>
            </a:r>
            <a:r>
              <a:rPr lang="en-US" sz="3600" b="1" dirty="0" smtClean="0">
                <a:latin typeface="Corbel"/>
                <a:cs typeface="Corbel"/>
              </a:rPr>
              <a:t> of protein complexes</a:t>
            </a: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8" y="216397"/>
            <a:ext cx="2664137" cy="68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interact4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420444"/>
            <a:ext cx="1689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Protein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-protein 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docking: </a:t>
            </a:r>
            <a:r>
              <a:rPr lang="en-US" sz="36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  <a:endParaRPr lang="en-US" sz="36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2020740"/>
            <a:ext cx="8680823" cy="31889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Used to model the quaternary structure of complexes formed by two or more interacting proteins </a:t>
            </a:r>
          </a:p>
          <a:p>
            <a:r>
              <a:rPr lang="en-US" sz="2400" dirty="0" smtClean="0">
                <a:latin typeface="Corbel"/>
                <a:cs typeface="Corbel"/>
              </a:rPr>
              <a:t>It is the </a:t>
            </a:r>
            <a:r>
              <a:rPr lang="en-US" sz="2400" dirty="0">
                <a:latin typeface="Corbel"/>
                <a:cs typeface="Corbel"/>
              </a:rPr>
              <a:t>“gold standard” for prediction of </a:t>
            </a:r>
            <a:r>
              <a:rPr lang="en-US" sz="2400" dirty="0" smtClean="0">
                <a:latin typeface="Corbel"/>
                <a:cs typeface="Corbel"/>
              </a:rPr>
              <a:t>PPIs </a:t>
            </a:r>
          </a:p>
          <a:p>
            <a:r>
              <a:rPr lang="en-US" sz="2400" dirty="0">
                <a:latin typeface="Corbel"/>
                <a:cs typeface="Corbel"/>
              </a:rPr>
              <a:t>I</a:t>
            </a:r>
            <a:r>
              <a:rPr lang="en-US" sz="2400" dirty="0" smtClean="0">
                <a:latin typeface="Corbel"/>
                <a:cs typeface="Corbel"/>
              </a:rPr>
              <a:t>t makes it </a:t>
            </a:r>
            <a:r>
              <a:rPr lang="en-US" sz="2400" dirty="0">
                <a:latin typeface="Corbel"/>
                <a:cs typeface="Corbel"/>
              </a:rPr>
              <a:t>possible to figure out if two proteins interact </a:t>
            </a:r>
            <a:r>
              <a:rPr lang="en-US" sz="2400" dirty="0" smtClean="0">
                <a:latin typeface="Corbel"/>
                <a:cs typeface="Corbel"/>
              </a:rPr>
              <a:t>and also </a:t>
            </a:r>
            <a:r>
              <a:rPr lang="en-US" sz="2400" dirty="0">
                <a:latin typeface="Corbel"/>
                <a:cs typeface="Corbel"/>
              </a:rPr>
              <a:t>how the interaction takes </a:t>
            </a:r>
            <a:r>
              <a:rPr lang="en-US" sz="2400" dirty="0" smtClean="0">
                <a:latin typeface="Corbel"/>
                <a:cs typeface="Corbel"/>
              </a:rPr>
              <a:t>place ("mode" of binding)</a:t>
            </a:r>
          </a:p>
          <a:p>
            <a:r>
              <a:rPr lang="en-US" sz="2400" dirty="0">
                <a:latin typeface="Corbel"/>
                <a:cs typeface="Corbel"/>
              </a:rPr>
              <a:t>It is computationally very challenging and thus very unlikely to be applied for high throughput </a:t>
            </a:r>
            <a:r>
              <a:rPr lang="en-US" sz="2400" dirty="0" smtClean="0">
                <a:latin typeface="Corbel"/>
                <a:cs typeface="Corbel"/>
              </a:rPr>
              <a:t>purposes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Ngounou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err="1" smtClean="0">
                <a:latin typeface="Corbel"/>
                <a:cs typeface="Corbel"/>
              </a:rPr>
              <a:t>Wetie</a:t>
            </a:r>
            <a:r>
              <a:rPr lang="en-US" dirty="0" smtClean="0">
                <a:latin typeface="Corbel"/>
                <a:cs typeface="Corbel"/>
              </a:rPr>
              <a:t> et al. Proteomics, 2013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0342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What types of questions can docking address?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7774"/>
            <a:ext cx="8904941" cy="479087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Do proteins A (receptor) and B (ligand) bind </a:t>
            </a:r>
            <a:r>
              <a:rPr lang="en-US" sz="2400" i="1" dirty="0" smtClean="0">
                <a:latin typeface="Corbel"/>
                <a:cs typeface="Corbel"/>
              </a:rPr>
              <a:t>in vivo</a:t>
            </a:r>
            <a:r>
              <a:rPr lang="en-US" sz="2400" dirty="0" smtClean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 smtClean="0">
                <a:latin typeface="Corbel"/>
                <a:cs typeface="Corbel"/>
              </a:rPr>
              <a:t>How strong or weak is their interaction (which types of interactions are present)?</a:t>
            </a:r>
          </a:p>
          <a:p>
            <a:r>
              <a:rPr lang="it-IT" sz="2400" dirty="0" err="1" smtClean="0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interaction</a:t>
            </a:r>
            <a:r>
              <a:rPr lang="it-IT" sz="2400" dirty="0" smtClean="0">
                <a:latin typeface="Corbel"/>
                <a:cs typeface="Corbel"/>
              </a:rPr>
              <a:t>,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energy</a:t>
            </a:r>
            <a:r>
              <a:rPr lang="it-IT" sz="2400" dirty="0" smtClean="0">
                <a:latin typeface="Corbel"/>
                <a:cs typeface="Corbel"/>
              </a:rPr>
              <a:t> of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 smtClean="0">
                <a:latin typeface="Corbel"/>
                <a:cs typeface="Corbel"/>
              </a:rPr>
              <a:t>?</a:t>
            </a:r>
            <a:endParaRPr lang="en-US" sz="2400" dirty="0" smtClean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817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Docking prerequisites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molecular structure (spatial coordinates) of </a:t>
            </a:r>
            <a:r>
              <a:rPr lang="en-US" dirty="0"/>
              <a:t>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 smtClean="0"/>
              <a:t>can </a:t>
            </a:r>
            <a:r>
              <a:rPr lang="en-US" dirty="0"/>
              <a:t>be "safely" </a:t>
            </a:r>
            <a:r>
              <a:rPr lang="en-US" dirty="0" smtClean="0"/>
              <a:t>predicted</a:t>
            </a:r>
          </a:p>
          <a:p>
            <a:r>
              <a:rPr lang="en-US" dirty="0" smtClean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87262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"Bound" docking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Schemes that attempt to reconstruct a complex using the bound structures of the receptor and the ligand</a:t>
            </a:r>
          </a:p>
          <a:p>
            <a:r>
              <a:rPr lang="en-US" sz="2200" dirty="0" smtClean="0"/>
              <a:t>After artificial separation of the receptor and the ligand, 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9337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Corbel"/>
                <a:cs typeface="Corbel"/>
              </a:rPr>
              <a:t>Schemes that attempt to reconstruct a complex using the unbound structures of the receptor and the ligand</a:t>
            </a:r>
          </a:p>
          <a:p>
            <a:r>
              <a:rPr lang="en-US" sz="2200" dirty="0" smtClean="0">
                <a:latin typeface="Corbel"/>
                <a:cs typeface="Corbel"/>
              </a:rPr>
              <a:t>An "unbound" structure maybe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structure,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 smtClean="0">
                <a:latin typeface="Corbel"/>
                <a:cs typeface="Corbel"/>
              </a:rPr>
              <a:t>structure, or a </a:t>
            </a:r>
            <a:r>
              <a:rPr lang="en-US" sz="2200" b="1" dirty="0" err="1" smtClean="0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Native</a:t>
            </a:r>
            <a:r>
              <a:rPr lang="en-US" sz="2200" dirty="0" smtClean="0">
                <a:latin typeface="Corbel"/>
                <a:cs typeface="Corbel"/>
              </a:rPr>
              <a:t>: free in solution, in its </a:t>
            </a:r>
            <a:r>
              <a:rPr lang="en-US" sz="2200" dirty="0" err="1" smtClean="0">
                <a:latin typeface="Corbel"/>
                <a:cs typeface="Corbel"/>
              </a:rPr>
              <a:t>uncomplexed</a:t>
            </a:r>
            <a:r>
              <a:rPr lang="en-US" sz="2200" dirty="0" smtClean="0">
                <a:latin typeface="Corbel"/>
                <a:cs typeface="Corbel"/>
              </a:rPr>
              <a:t> state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Pseudo-native</a:t>
            </a:r>
            <a:r>
              <a:rPr lang="en-US" sz="2200" dirty="0" smtClean="0">
                <a:latin typeface="Corbel"/>
                <a:cs typeface="Corbel"/>
              </a:rPr>
              <a:t>: structure </a:t>
            </a:r>
            <a:r>
              <a:rPr lang="en-US" sz="2200" dirty="0" err="1" smtClean="0">
                <a:latin typeface="Corbel"/>
                <a:cs typeface="Corbel"/>
              </a:rPr>
              <a:t>complexed</a:t>
            </a:r>
            <a:r>
              <a:rPr lang="en-US" sz="2200" dirty="0" smtClean="0">
                <a:latin typeface="Corbel"/>
                <a:cs typeface="Corbel"/>
              </a:rPr>
              <a:t> with a molecule different from the one used for the docking</a:t>
            </a:r>
            <a:endParaRPr lang="en-US" sz="22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Unbound docking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/>
          <a:lstStyle/>
          <a:p>
            <a:r>
              <a:rPr lang="en-US" dirty="0">
                <a:latin typeface="Corbel"/>
                <a:cs typeface="Corbel"/>
              </a:rPr>
              <a:t>It is far more complex than bound </a:t>
            </a:r>
            <a:r>
              <a:rPr lang="en-US" dirty="0" smtClean="0">
                <a:latin typeface="Corbel"/>
                <a:cs typeface="Corbel"/>
              </a:rPr>
              <a:t>docking</a:t>
            </a:r>
          </a:p>
          <a:p>
            <a:r>
              <a:rPr lang="en-US" dirty="0" smtClean="0">
                <a:latin typeface="Corbel"/>
                <a:cs typeface="Corbel"/>
              </a:rPr>
              <a:t>Problems: conformational changes (side-chains and backbone movements), experimental errors in the structures, reliability of models.</a:t>
            </a:r>
            <a:endParaRPr lang="en-US" dirty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544634" y="1886570"/>
            <a:ext cx="3963482" cy="4364996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245547" y="1940052"/>
            <a:ext cx="4048161" cy="4099874"/>
            <a:chOff x="219542" y="2999347"/>
            <a:chExt cx="3160152" cy="3630054"/>
          </a:xfrm>
        </p:grpSpPr>
        <p:pic>
          <p:nvPicPr>
            <p:cNvPr id="12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13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1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1" y="732605"/>
            <a:ext cx="7675230" cy="5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0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59566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95" y="10627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Representation of the system 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0" y="1779280"/>
            <a:ext cx="8686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Docking essentially simulates the interaction of the protein surface</a:t>
            </a: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</a:t>
            </a:r>
            <a:r>
              <a:rPr lang="en-US" dirty="0" smtClean="0">
                <a:latin typeface="Corbel"/>
                <a:cs typeface="Corbel"/>
              </a:rPr>
              <a:t>)</a:t>
            </a:r>
          </a:p>
          <a:p>
            <a:r>
              <a:rPr lang="en-US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  <a:p>
            <a:endParaRPr lang="en-US" dirty="0" smtClean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7624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Protein-protein interactions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229600" cy="3902483"/>
          </a:xfrm>
        </p:spPr>
        <p:txBody>
          <a:bodyPr/>
          <a:lstStyle/>
          <a:p>
            <a:r>
              <a:rPr lang="en-US" dirty="0" smtClean="0"/>
              <a:t>Transient interactions</a:t>
            </a:r>
          </a:p>
          <a:p>
            <a:pPr lvl="1"/>
            <a:r>
              <a:rPr lang="en-US" dirty="0" smtClean="0"/>
              <a:t>Brief and reversible interactions occurring in specific cellular contexts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Proteins take part </a:t>
            </a:r>
            <a:r>
              <a:rPr lang="en-US" dirty="0"/>
              <a:t>of permanent complexes as subunits, in order to carry out structural or functional </a:t>
            </a:r>
            <a:r>
              <a:rPr lang="en-US" dirty="0" smtClean="0"/>
              <a:t>roles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60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Surface representation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8" y="3735299"/>
            <a:ext cx="3183227" cy="2751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 smtClean="0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3869770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Sparse surface (</a:t>
            </a:r>
            <a:r>
              <a:rPr lang="en-US" dirty="0" err="1" smtClean="0">
                <a:solidFill>
                  <a:srgbClr val="FFFFFF"/>
                </a:solidFill>
              </a:rPr>
              <a:t>Shuo</a:t>
            </a:r>
            <a:r>
              <a:rPr lang="en-US" dirty="0" smtClean="0">
                <a:solidFill>
                  <a:srgbClr val="FFFFFF"/>
                </a:solidFill>
              </a:rPr>
              <a:t> Lin et al.)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Dense surface (Connolly)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img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2" y="1217962"/>
            <a:ext cx="3422249" cy="25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28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Patch detection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7537"/>
            <a:ext cx="8229600" cy="10593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Divide the surface into connected, non-intersecting, equal sized patches of critical points with similar curvature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72051" y="3289363"/>
            <a:ext cx="2526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Yellow</a:t>
            </a:r>
            <a:r>
              <a:rPr lang="en-US" sz="2000" dirty="0" smtClean="0"/>
              <a:t>: knob patches</a:t>
            </a:r>
          </a:p>
          <a:p>
            <a:r>
              <a:rPr lang="en-US" sz="2000" b="1" dirty="0" smtClean="0"/>
              <a:t>Cyan</a:t>
            </a:r>
            <a:r>
              <a:rPr lang="en-US" sz="2000" dirty="0" smtClean="0"/>
              <a:t>: hole patches</a:t>
            </a:r>
          </a:p>
          <a:p>
            <a:r>
              <a:rPr lang="en-US" sz="2000" b="1" dirty="0" smtClean="0"/>
              <a:t>Green</a:t>
            </a:r>
            <a:r>
              <a:rPr lang="en-US" sz="2000" dirty="0" smtClean="0"/>
              <a:t>: flat patches</a:t>
            </a:r>
          </a:p>
          <a:p>
            <a:r>
              <a:rPr lang="en-US" sz="2000" b="1" dirty="0" smtClean="0"/>
              <a:t>Blue</a:t>
            </a:r>
            <a:r>
              <a:rPr lang="en-US" sz="2000" dirty="0" smtClean="0"/>
              <a:t>: protein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199" y="2285999"/>
            <a:ext cx="5078451" cy="4437690"/>
            <a:chOff x="457200" y="2285999"/>
            <a:chExt cx="4632768" cy="3944471"/>
          </a:xfrm>
        </p:grpSpPr>
        <p:pic>
          <p:nvPicPr>
            <p:cNvPr id="4" name="Picture 3" descr="img2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85999"/>
              <a:ext cx="4632768" cy="394447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7200" y="2536865"/>
              <a:ext cx="796462" cy="442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28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Conformational space search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15412"/>
            <a:ext cx="5532571" cy="3010201"/>
          </a:xfrm>
        </p:spPr>
        <p:txBody>
          <a:bodyPr>
            <a:noAutofit/>
          </a:bodyPr>
          <a:lstStyle/>
          <a:p>
            <a:r>
              <a:rPr lang="en-US" sz="2400" dirty="0" smtClean="0">
                <a:sym typeface="Wingdings"/>
              </a:rPr>
              <a:t>Computationally difficult - there are many ways to put two molecules together (3 translational + 3 rotational degrees of freedom)</a:t>
            </a:r>
          </a:p>
          <a:p>
            <a:r>
              <a:rPr lang="en-US" sz="2400" dirty="0" smtClean="0">
                <a:sym typeface="Wingdings"/>
              </a:rPr>
              <a:t>Goal: locate the most stable state (global minimum) in the energy landscape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024" y="1811446"/>
            <a:ext cx="873645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Efficient search algorithm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Speed and effectiveness in covering the relevant conformational space</a:t>
            </a:r>
          </a:p>
        </p:txBody>
      </p:sp>
    </p:spTree>
    <p:extLst>
      <p:ext uri="{BB962C8B-B14F-4D97-AF65-F5344CB8AC3E}">
        <p14:creationId xmlns:p14="http://schemas.microsoft.com/office/powerpoint/2010/main" val="160682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 smtClean="0">
                <a:solidFill>
                  <a:schemeClr val="bg1"/>
                </a:solidFill>
              </a:rPr>
              <a:t>biomolecular</a:t>
            </a:r>
            <a:r>
              <a:rPr lang="en-US" sz="4000" b="1" dirty="0" smtClean="0">
                <a:solidFill>
                  <a:schemeClr val="bg1"/>
                </a:solidFill>
              </a:rPr>
              <a:t> recognition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Van der Waals</a:t>
            </a:r>
          </a:p>
          <a:p>
            <a:r>
              <a:rPr lang="en-US" dirty="0" smtClean="0"/>
              <a:t>Electrostatics</a:t>
            </a:r>
          </a:p>
          <a:p>
            <a:r>
              <a:rPr lang="en-US" dirty="0" smtClean="0"/>
              <a:t>Hydrophobic contacts</a:t>
            </a:r>
          </a:p>
          <a:p>
            <a:r>
              <a:rPr lang="en-US" dirty="0" smtClean="0"/>
              <a:t>Hydrogen bonds</a:t>
            </a:r>
          </a:p>
          <a:p>
            <a:r>
              <a:rPr lang="en-US" dirty="0" smtClean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All interactions act at short ranges </a:t>
            </a:r>
            <a:r>
              <a:rPr lang="en-US" dirty="0" smtClean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Efrat</a:t>
            </a:r>
            <a:r>
              <a:rPr lang="en-US" dirty="0" smtClean="0"/>
              <a:t> </a:t>
            </a:r>
            <a:r>
              <a:rPr lang="en-US" dirty="0" err="1" smtClean="0"/>
              <a:t>Mashiach</a:t>
            </a:r>
            <a:r>
              <a:rPr lang="en-US" dirty="0" smtClean="0"/>
              <a:t>, </a:t>
            </a:r>
            <a:r>
              <a:rPr lang="en-US" dirty="0"/>
              <a:t>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9520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act2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5153"/>
            <a:ext cx="66929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555" y="320672"/>
            <a:ext cx="5519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Shape complementarity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2597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Rigid </a:t>
            </a:r>
            <a:r>
              <a:rPr lang="en-US" b="1" dirty="0" err="1" smtClean="0">
                <a:solidFill>
                  <a:srgbClr val="FFFFFF"/>
                </a:solidFill>
              </a:rPr>
              <a:t>vs</a:t>
            </a:r>
            <a:r>
              <a:rPr lang="en-US" b="1" dirty="0" smtClean="0">
                <a:solidFill>
                  <a:srgbClr val="FFFFFF"/>
                </a:solidFill>
              </a:rPr>
              <a:t> flexible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Rigid body </a:t>
            </a:r>
            <a:r>
              <a:rPr lang="en-US" dirty="0" smtClean="0"/>
              <a:t>is a highly simplistic model that regards the two proteins as two rigid solid bodies 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semi-flexible </a:t>
            </a:r>
            <a:r>
              <a:rPr lang="en-US" dirty="0" smtClean="0"/>
              <a:t>model is asymmetric; one of the molecules is considered flexible, while the receptor is regarded as rigid</a:t>
            </a:r>
          </a:p>
          <a:p>
            <a:r>
              <a:rPr lang="en-US" b="1" dirty="0" smtClean="0"/>
              <a:t>Flexible</a:t>
            </a:r>
            <a:r>
              <a:rPr lang="en-US" dirty="0" smtClean="0"/>
              <a:t> docking.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2155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Docking algorithms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Rigid</a:t>
            </a:r>
            <a:r>
              <a:rPr lang="en-US" dirty="0"/>
              <a:t> </a:t>
            </a:r>
            <a:r>
              <a:rPr lang="en-US" dirty="0" smtClean="0"/>
              <a:t>docking</a:t>
            </a:r>
          </a:p>
          <a:p>
            <a:pPr lvl="1"/>
            <a:r>
              <a:rPr lang="en-US" dirty="0" smtClean="0">
                <a:sym typeface="Wingdings"/>
              </a:rPr>
              <a:t>fast </a:t>
            </a:r>
            <a:r>
              <a:rPr lang="en-US" dirty="0">
                <a:sym typeface="Wingdings"/>
              </a:rPr>
              <a:t> can explore the entire receptor and ligand surfaces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</a:t>
            </a:r>
            <a:r>
              <a:rPr lang="en-US" dirty="0" smtClean="0">
                <a:sym typeface="Wingdings"/>
              </a:rPr>
              <a:t>penetrate</a:t>
            </a:r>
            <a:endParaRPr lang="en-US" dirty="0" smtClean="0"/>
          </a:p>
          <a:p>
            <a:r>
              <a:rPr lang="en-US" dirty="0" smtClean="0"/>
              <a:t>Flexible docking</a:t>
            </a:r>
          </a:p>
          <a:p>
            <a:pPr lvl="1"/>
            <a:r>
              <a:rPr lang="en-US" dirty="0" smtClean="0">
                <a:sym typeface="Wingdings"/>
              </a:rPr>
              <a:t>Slower</a:t>
            </a:r>
          </a:p>
          <a:p>
            <a:pPr lvl="1"/>
            <a:r>
              <a:rPr lang="en-US" dirty="0" smtClean="0">
                <a:sym typeface="Wingdings"/>
              </a:rPr>
              <a:t>More accurate</a:t>
            </a:r>
          </a:p>
          <a:p>
            <a:pPr lvl="1"/>
            <a:r>
              <a:rPr lang="en-US" dirty="0" smtClean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 smtClean="0">
                <a:sym typeface="Wingdings"/>
              </a:rPr>
              <a:t>highly </a:t>
            </a:r>
            <a:r>
              <a:rPr lang="en-US" dirty="0">
                <a:sym typeface="Wingdings"/>
              </a:rPr>
              <a:t>reliable but too slow for extensive ligand docking.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3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508000" y="1578764"/>
            <a:ext cx="80356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dirty="0" err="1" smtClean="0">
                <a:latin typeface="Corbel"/>
                <a:cs typeface="Corbel"/>
              </a:rPr>
              <a:t>scan</a:t>
            </a:r>
            <a:r>
              <a:rPr lang="it-IT" sz="2800" dirty="0" smtClean="0">
                <a:latin typeface="Corbel"/>
                <a:cs typeface="Corbel"/>
              </a:rPr>
              <a:t> of the </a:t>
            </a:r>
            <a:r>
              <a:rPr lang="it-IT" sz="2800" dirty="0" err="1" smtClean="0">
                <a:latin typeface="Corbel"/>
                <a:cs typeface="Corbel"/>
              </a:rPr>
              <a:t>entire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solution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space</a:t>
            </a:r>
            <a:r>
              <a:rPr lang="it-IT" sz="2800" dirty="0" smtClean="0">
                <a:latin typeface="Corbel"/>
                <a:cs typeface="Corbel"/>
              </a:rPr>
              <a:t> in a </a:t>
            </a:r>
            <a:r>
              <a:rPr lang="it-IT" sz="2800" dirty="0" err="1" smtClean="0">
                <a:latin typeface="Corbel"/>
                <a:cs typeface="Corbel"/>
              </a:rPr>
              <a:t>predefined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systematic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manner</a:t>
            </a:r>
            <a:endParaRPr lang="it-IT" sz="2800" dirty="0" smtClean="0">
              <a:latin typeface="Corbel"/>
              <a:cs typeface="Corbel"/>
            </a:endParaRPr>
          </a:p>
          <a:p>
            <a:pPr marL="457200" lvl="2"/>
            <a:r>
              <a:rPr lang="it-IT" sz="2000" dirty="0">
                <a:latin typeface="Corbel"/>
                <a:cs typeface="Corbel"/>
              </a:rPr>
              <a:t>	</a:t>
            </a:r>
            <a:r>
              <a:rPr lang="it-IT" sz="2200" dirty="0" smtClean="0">
                <a:latin typeface="Corbel"/>
                <a:cs typeface="Corbel"/>
              </a:rPr>
              <a:t>e.g., complete </a:t>
            </a:r>
            <a:r>
              <a:rPr lang="it-IT" sz="2200" dirty="0" err="1" smtClean="0">
                <a:latin typeface="Corbel"/>
                <a:cs typeface="Corbel"/>
              </a:rPr>
              <a:t>searches</a:t>
            </a:r>
            <a:r>
              <a:rPr lang="it-IT" sz="2200" dirty="0" smtClean="0">
                <a:latin typeface="Corbel"/>
                <a:cs typeface="Corbel"/>
              </a:rPr>
              <a:t> of </a:t>
            </a:r>
            <a:r>
              <a:rPr lang="it-IT" sz="2200" dirty="0" err="1" smtClean="0">
                <a:latin typeface="Corbel"/>
                <a:cs typeface="Corbel"/>
              </a:rPr>
              <a:t>all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orientations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between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two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rigid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molecules</a:t>
            </a:r>
            <a:r>
              <a:rPr lang="it-IT" sz="2200" dirty="0" smtClean="0">
                <a:latin typeface="Corbel"/>
                <a:cs typeface="Corbel"/>
              </a:rPr>
              <a:t> by </a:t>
            </a:r>
            <a:r>
              <a:rPr lang="it-IT" sz="2200" dirty="0" err="1" smtClean="0">
                <a:latin typeface="Corbel"/>
                <a:cs typeface="Corbel"/>
              </a:rPr>
              <a:t>systematically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rotating</a:t>
            </a:r>
            <a:r>
              <a:rPr lang="it-IT" sz="2200" dirty="0" smtClean="0">
                <a:latin typeface="Corbel"/>
                <a:cs typeface="Corbel"/>
              </a:rPr>
              <a:t> and </a:t>
            </a:r>
            <a:r>
              <a:rPr lang="it-IT" sz="2200" dirty="0" err="1" smtClean="0">
                <a:latin typeface="Corbel"/>
                <a:cs typeface="Corbel"/>
              </a:rPr>
              <a:t>translating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one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about</a:t>
            </a:r>
            <a:r>
              <a:rPr lang="it-IT" sz="2200" dirty="0" smtClean="0">
                <a:latin typeface="Corbel"/>
                <a:cs typeface="Corbel"/>
              </a:rPr>
              <a:t> the </a:t>
            </a:r>
            <a:r>
              <a:rPr lang="it-IT" sz="2200" dirty="0" err="1" smtClean="0">
                <a:latin typeface="Corbel"/>
                <a:cs typeface="Corbel"/>
              </a:rPr>
              <a:t>other</a:t>
            </a:r>
            <a:endParaRPr lang="it-IT" sz="2200" b="1" dirty="0" smtClean="0">
              <a:latin typeface="Corbel"/>
              <a:cs typeface="Corbel"/>
            </a:endParaRP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2)	</a:t>
            </a:r>
            <a:r>
              <a:rPr lang="en-US" sz="2800" dirty="0" smtClean="0">
                <a:latin typeface="Corbel"/>
                <a:cs typeface="Corbel"/>
              </a:rPr>
              <a:t>a </a:t>
            </a:r>
            <a:r>
              <a:rPr lang="en-US" sz="2800" dirty="0">
                <a:latin typeface="Corbel"/>
                <a:cs typeface="Corbel"/>
              </a:rPr>
              <a:t>gradual guided progression through solution </a:t>
            </a:r>
            <a:r>
              <a:rPr lang="en-US" sz="2800" dirty="0" smtClean="0">
                <a:latin typeface="Corbel"/>
                <a:cs typeface="Corbel"/>
              </a:rPr>
              <a:t>space. Only </a:t>
            </a:r>
            <a:r>
              <a:rPr lang="en-US" sz="2800" dirty="0">
                <a:latin typeface="Corbel"/>
                <a:cs typeface="Corbel"/>
              </a:rPr>
              <a:t>part of the solution space </a:t>
            </a:r>
            <a:r>
              <a:rPr lang="en-US" sz="2800" dirty="0" smtClean="0">
                <a:latin typeface="Corbel"/>
                <a:cs typeface="Corbel"/>
              </a:rPr>
              <a:t>is searched, </a:t>
            </a:r>
            <a:r>
              <a:rPr lang="en-US" sz="2800" dirty="0">
                <a:latin typeface="Corbel"/>
                <a:cs typeface="Corbel"/>
              </a:rPr>
              <a:t>or </a:t>
            </a:r>
            <a:r>
              <a:rPr lang="en-US" sz="2800" dirty="0" smtClean="0">
                <a:latin typeface="Corbel"/>
                <a:cs typeface="Corbel"/>
              </a:rPr>
              <a:t>fitting solutions are generated. </a:t>
            </a: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		</a:t>
            </a:r>
            <a:r>
              <a:rPr lang="en-US" sz="2200" dirty="0" smtClean="0">
                <a:latin typeface="Corbel"/>
                <a:cs typeface="Corbel"/>
              </a:rPr>
              <a:t>e.g., </a:t>
            </a:r>
            <a:r>
              <a:rPr lang="it-IT" sz="2200" dirty="0" smtClean="0">
                <a:latin typeface="Corbel"/>
                <a:cs typeface="Corbel"/>
              </a:rPr>
              <a:t>Monte </a:t>
            </a:r>
            <a:r>
              <a:rPr lang="it-IT" sz="2200" dirty="0">
                <a:latin typeface="Corbel"/>
                <a:cs typeface="Corbel"/>
              </a:rPr>
              <a:t>Carlo, </a:t>
            </a:r>
            <a:r>
              <a:rPr lang="it-IT" sz="2200" dirty="0" err="1">
                <a:latin typeface="Corbel"/>
                <a:cs typeface="Corbel"/>
              </a:rPr>
              <a:t>simulated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annealing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molecular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dynamics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		(</a:t>
            </a:r>
            <a:r>
              <a:rPr lang="it-IT" sz="2200" dirty="0">
                <a:latin typeface="Corbel"/>
                <a:cs typeface="Corbel"/>
              </a:rPr>
              <a:t>MD), </a:t>
            </a:r>
            <a:r>
              <a:rPr lang="it-IT" sz="2200" dirty="0" smtClean="0">
                <a:latin typeface="Corbel"/>
                <a:cs typeface="Corbel"/>
              </a:rPr>
              <a:t>and	 </a:t>
            </a:r>
            <a:r>
              <a:rPr lang="it-IT" sz="2200" dirty="0" err="1" smtClean="0">
                <a:latin typeface="Corbel"/>
                <a:cs typeface="Corbel"/>
              </a:rPr>
              <a:t>evolutionary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algorithms</a:t>
            </a:r>
            <a:r>
              <a:rPr lang="it-IT" sz="2200" dirty="0" smtClean="0">
                <a:latin typeface="Corbel"/>
                <a:cs typeface="Corbel"/>
              </a:rPr>
              <a:t>.</a:t>
            </a:r>
            <a:endParaRPr lang="en-US" sz="2200" dirty="0">
              <a:latin typeface="Corbel"/>
              <a:cs typeface="Corbel"/>
            </a:endParaRPr>
          </a:p>
          <a:p>
            <a:pPr marL="0" lvl="1"/>
            <a:r>
              <a:rPr lang="it-IT" sz="2800" dirty="0" smtClean="0">
                <a:latin typeface="Corbel"/>
                <a:cs typeface="Corbel"/>
              </a:rPr>
              <a:t>3) 	Data-</a:t>
            </a:r>
            <a:r>
              <a:rPr lang="it-IT" sz="2800" dirty="0" err="1" smtClean="0">
                <a:latin typeface="Corbel"/>
                <a:cs typeface="Corbel"/>
              </a:rPr>
              <a:t>driven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>
                <a:latin typeface="Corbel"/>
                <a:cs typeface="Corbel"/>
              </a:rPr>
              <a:t>d</a:t>
            </a:r>
            <a:r>
              <a:rPr lang="it-IT" sz="2800" dirty="0" smtClean="0">
                <a:latin typeface="Corbel"/>
                <a:cs typeface="Corbel"/>
              </a:rPr>
              <a:t>ocking – </a:t>
            </a:r>
            <a:r>
              <a:rPr lang="it-IT" sz="2800" dirty="0" err="1" smtClean="0">
                <a:latin typeface="Corbel"/>
                <a:cs typeface="Corbel"/>
              </a:rPr>
              <a:t>it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uses</a:t>
            </a:r>
            <a:r>
              <a:rPr lang="it-IT" sz="2800" dirty="0" smtClean="0">
                <a:latin typeface="Corbel"/>
                <a:cs typeface="Corbel"/>
              </a:rPr>
              <a:t> the </a:t>
            </a:r>
            <a:r>
              <a:rPr lang="it-IT" sz="2800" dirty="0" err="1" smtClean="0">
                <a:latin typeface="Corbel"/>
                <a:cs typeface="Corbel"/>
              </a:rPr>
              <a:t>available</a:t>
            </a:r>
            <a:r>
              <a:rPr lang="it-IT" sz="2800" dirty="0" smtClean="0">
                <a:latin typeface="Corbel"/>
                <a:cs typeface="Corbel"/>
              </a:rPr>
              <a:t>  information </a:t>
            </a:r>
            <a:r>
              <a:rPr lang="it-IT" sz="2800" dirty="0" err="1" smtClean="0">
                <a:latin typeface="Corbel"/>
                <a:cs typeface="Corbel"/>
              </a:rPr>
              <a:t>about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binding</a:t>
            </a:r>
            <a:r>
              <a:rPr lang="it-IT" sz="2800" dirty="0" smtClean="0">
                <a:latin typeface="Corbel"/>
                <a:cs typeface="Corbel"/>
              </a:rPr>
              <a:t> site/</a:t>
            </a:r>
            <a:r>
              <a:rPr lang="it-IT" sz="2800" dirty="0" err="1" smtClean="0">
                <a:latin typeface="Corbel"/>
                <a:cs typeface="Corbel"/>
              </a:rPr>
              <a:t>interface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residues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endParaRPr lang="it-IT" sz="28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953754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6527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805" y="1541303"/>
            <a:ext cx="8686800" cy="558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 smtClean="0">
                <a:latin typeface="Corbel"/>
                <a:cs typeface="Corbel"/>
              </a:rPr>
              <a:t>Although each method is optimal for a specific class of protein docking problems, combining computational steps from different methods can improve the reliability and accuracy of results.</a:t>
            </a:r>
          </a:p>
          <a:p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Global </a:t>
            </a:r>
            <a:r>
              <a:rPr lang="it-IT" sz="2000" b="1" dirty="0" err="1" smtClean="0">
                <a:latin typeface="Corbel"/>
                <a:cs typeface="Corbel"/>
              </a:rPr>
              <a:t>methods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work </a:t>
            </a:r>
            <a:r>
              <a:rPr lang="it-IT" sz="2000" dirty="0" err="1" smtClean="0">
                <a:latin typeface="Corbel"/>
                <a:cs typeface="Corbel"/>
              </a:rPr>
              <a:t>well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none of the </a:t>
            </a:r>
            <a:r>
              <a:rPr lang="it-IT" sz="2000" dirty="0" err="1" smtClean="0">
                <a:latin typeface="Corbel"/>
                <a:cs typeface="Corbel"/>
              </a:rPr>
              <a:t>interacting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partners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undergo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conformational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changes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larger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than</a:t>
            </a:r>
            <a:r>
              <a:rPr lang="it-IT" sz="2000" dirty="0" smtClean="0">
                <a:latin typeface="Corbel"/>
                <a:cs typeface="Corbel"/>
              </a:rPr>
              <a:t> 2 A. In </a:t>
            </a:r>
            <a:r>
              <a:rPr lang="it-IT" sz="2000" dirty="0" err="1" smtClean="0">
                <a:latin typeface="Corbel"/>
                <a:cs typeface="Corbel"/>
              </a:rPr>
              <a:t>particular</a:t>
            </a:r>
            <a:r>
              <a:rPr lang="it-IT" sz="2000" dirty="0" smtClean="0">
                <a:latin typeface="Corbel"/>
                <a:cs typeface="Corbel"/>
              </a:rPr>
              <a:t>,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 </a:t>
            </a:r>
            <a:r>
              <a:rPr lang="it-IT" sz="2000" dirty="0" err="1" smtClean="0">
                <a:latin typeface="Corbel"/>
                <a:cs typeface="Corbel"/>
              </a:rPr>
              <a:t>prior</a:t>
            </a:r>
            <a:r>
              <a:rPr lang="it-IT" sz="2000" dirty="0" smtClean="0">
                <a:latin typeface="Corbel"/>
                <a:cs typeface="Corbel"/>
              </a:rPr>
              <a:t> information on the complex is available, requirig the search of the entire conformational space. </a:t>
            </a:r>
          </a:p>
          <a:p>
            <a:pPr>
              <a:buFontTx/>
              <a:buChar char="-"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Monte Carlo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yeld</a:t>
            </a:r>
            <a:r>
              <a:rPr lang="it-IT" sz="2000" dirty="0" smtClean="0">
                <a:latin typeface="Corbel"/>
                <a:cs typeface="Corbel"/>
              </a:rPr>
              <a:t> good results when side-chain repacking is crucial, e.g., when one of the </a:t>
            </a:r>
            <a:r>
              <a:rPr lang="it-IT" sz="2000" dirty="0" err="1" smtClean="0">
                <a:latin typeface="Corbel"/>
                <a:cs typeface="Corbel"/>
              </a:rPr>
              <a:t>protein</a:t>
            </a:r>
            <a:r>
              <a:rPr lang="it-IT" sz="2000" dirty="0" smtClean="0">
                <a:latin typeface="Corbel"/>
                <a:cs typeface="Corbel"/>
              </a:rPr>
              <a:t> structures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a homology model.</a:t>
            </a:r>
          </a:p>
          <a:p>
            <a:pPr>
              <a:buFontTx/>
              <a:buChar char="-"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Data-driven methods</a:t>
            </a:r>
            <a:r>
              <a:rPr lang="it-IT" sz="2000" dirty="0" smtClean="0">
                <a:latin typeface="Corbel"/>
                <a:cs typeface="Corbel"/>
              </a:rPr>
              <a:t> produce the best results if sufficient information on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resdiues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available</a:t>
            </a:r>
            <a:r>
              <a:rPr lang="it-IT" sz="2000" dirty="0" smtClean="0">
                <a:latin typeface="Corbel"/>
                <a:cs typeface="Corbel"/>
              </a:rPr>
              <a:t>, even when the binding causes large conformational change, including the backbone.  </a:t>
            </a:r>
          </a:p>
          <a:p>
            <a:endParaRPr lang="it-IT" sz="2000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4"/>
          <p:cNvSpPr/>
          <p:nvPr/>
        </p:nvSpPr>
        <p:spPr>
          <a:xfrm>
            <a:off x="1953754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8858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Ranking of potential </a:t>
            </a:r>
            <a:r>
              <a:rPr lang="en-US" b="1" dirty="0" smtClean="0">
                <a:solidFill>
                  <a:srgbClr val="FFFFFF"/>
                </a:solidFill>
              </a:rPr>
              <a:t>solutions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2" y="1811574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A search algorithm may produce an immense number of solutions (10</a:t>
            </a:r>
            <a:r>
              <a:rPr lang="en-US" baseline="30000" dirty="0" smtClean="0">
                <a:sym typeface="Wingdings"/>
              </a:rPr>
              <a:t>9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Goal: discriminate between "correct" native solutions, i.e., with </a:t>
            </a:r>
            <a:r>
              <a:rPr lang="en-US" b="1" dirty="0" smtClean="0">
                <a:sym typeface="Wingdings"/>
              </a:rPr>
              <a:t>low </a:t>
            </a:r>
            <a:r>
              <a:rPr lang="en-US" b="1" dirty="0" err="1" smtClean="0">
                <a:sym typeface="Wingdings"/>
              </a:rPr>
              <a:t>rmsd</a:t>
            </a:r>
            <a:r>
              <a:rPr lang="en-US" b="1" dirty="0" smtClean="0">
                <a:sym typeface="Wingdings"/>
              </a:rPr>
              <a:t> from the crystal structure </a:t>
            </a:r>
            <a:r>
              <a:rPr lang="en-US" dirty="0" smtClean="0">
                <a:sym typeface="Wingdings"/>
              </a:rPr>
              <a:t>and others within reasonable computation time</a:t>
            </a:r>
          </a:p>
          <a:p>
            <a:r>
              <a:rPr lang="en-US" dirty="0" smtClean="0">
                <a:sym typeface="Wingdings"/>
              </a:rPr>
              <a:t>good </a:t>
            </a:r>
            <a:r>
              <a:rPr lang="en-US" dirty="0">
                <a:sym typeface="Wingdings"/>
              </a:rPr>
              <a:t>scoring </a:t>
            </a:r>
            <a:r>
              <a:rPr lang="en-US" dirty="0" smtClean="0">
                <a:sym typeface="Wingdings"/>
              </a:rPr>
              <a:t>function  fast </a:t>
            </a:r>
            <a:r>
              <a:rPr lang="en-US" dirty="0">
                <a:sym typeface="Wingdings"/>
              </a:rPr>
              <a:t>enough to allow its application to a large number of potential </a:t>
            </a:r>
            <a:r>
              <a:rPr lang="en-US" dirty="0" smtClean="0">
                <a:sym typeface="Wingdings"/>
              </a:rPr>
              <a:t>solutions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effectively discriminates between native and non-native docked conformations.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should include and appropriately weight all the energetic ingredients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0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Perkins et al, Structure, 2010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Strong transient</a:t>
            </a:r>
            <a:r>
              <a:rPr lang="en-US" dirty="0" smtClean="0"/>
              <a:t>: This category includes </a:t>
            </a:r>
            <a:r>
              <a:rPr lang="en-US" dirty="0"/>
              <a:t>interactions that are triggered/</a:t>
            </a:r>
            <a:r>
              <a:rPr lang="en-US" dirty="0" smtClean="0"/>
              <a:t>stabilized by </a:t>
            </a:r>
            <a:r>
              <a:rPr lang="en-US" dirty="0"/>
              <a:t>an effector molecule or conformational </a:t>
            </a:r>
            <a:r>
              <a:rPr lang="en-US" dirty="0" smtClean="0"/>
              <a:t>change. An </a:t>
            </a:r>
            <a:r>
              <a:rPr lang="en-US" dirty="0"/>
              <a:t>example is given by the </a:t>
            </a:r>
            <a:r>
              <a:rPr lang="en-US" dirty="0" err="1"/>
              <a:t>Ras</a:t>
            </a:r>
            <a:r>
              <a:rPr lang="en-US" dirty="0"/>
              <a:t> proteins, </a:t>
            </a:r>
            <a:r>
              <a:rPr lang="en-US" dirty="0" smtClean="0"/>
              <a:t>which form </a:t>
            </a:r>
            <a:r>
              <a:rPr lang="en-US" dirty="0"/>
              <a:t>tight complexes with their partners </a:t>
            </a:r>
            <a:r>
              <a:rPr lang="en-US" dirty="0" smtClean="0"/>
              <a:t>when GTP</a:t>
            </a:r>
            <a:r>
              <a:rPr lang="en-US" dirty="0"/>
              <a:t>-bound and only weak complexes </a:t>
            </a:r>
            <a:r>
              <a:rPr lang="en-US" dirty="0" smtClean="0"/>
              <a:t>when GDP</a:t>
            </a:r>
            <a:r>
              <a:rPr lang="en-US" dirty="0"/>
              <a:t>-bound.</a:t>
            </a:r>
          </a:p>
        </p:txBody>
      </p:sp>
    </p:spTree>
    <p:extLst>
      <p:ext uri="{BB962C8B-B14F-4D97-AF65-F5344CB8AC3E}">
        <p14:creationId xmlns:p14="http://schemas.microsoft.com/office/powerpoint/2010/main" val="419947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471" y="175920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rbel"/>
                <a:cs typeface="Corbel"/>
              </a:rPr>
              <a:t>To solve the docking problem, ideally, the best matching algorithms and scoring schemes should be combined</a:t>
            </a:r>
            <a:endParaRPr lang="en-US" sz="28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457" y="1876842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fast scoring to rapidly scan possible solutions and obtain initial "good" candidates – mostly geometric criteria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Followed by more advanced methods to further discriminate the limited conformations  - energy criteria</a:t>
            </a:r>
            <a:endParaRPr lang="en-US" sz="28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1547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Parameters used for scoring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Geometric complementarity </a:t>
            </a:r>
            <a:r>
              <a:rPr lang="en-US" dirty="0" smtClean="0"/>
              <a:t>- how to score complementarity is strongly coupled with the surface representation</a:t>
            </a:r>
          </a:p>
          <a:p>
            <a:r>
              <a:rPr lang="en-US" b="1" dirty="0" smtClean="0"/>
              <a:t>Intermolecular overlap </a:t>
            </a:r>
            <a:r>
              <a:rPr lang="en-US" dirty="0" smtClean="0"/>
              <a:t>– tolerance to slight interface clashes and penalty for protein interior clashes (surface "belt" of </a:t>
            </a:r>
            <a:r>
              <a:rPr lang="en-US" dirty="0" err="1" smtClean="0"/>
              <a:t>nonpenalised</a:t>
            </a:r>
            <a:r>
              <a:rPr lang="en-US" dirty="0" smtClean="0"/>
              <a:t> penetration area)</a:t>
            </a:r>
          </a:p>
          <a:p>
            <a:r>
              <a:rPr lang="en-US" b="1" dirty="0" smtClean="0"/>
              <a:t>Intra-molecular overlap </a:t>
            </a:r>
            <a:r>
              <a:rPr lang="en-US" dirty="0" smtClean="0"/>
              <a:t>– when backbone flexibility is taken into account</a:t>
            </a:r>
          </a:p>
          <a:p>
            <a:r>
              <a:rPr lang="en-US" b="1" dirty="0" smtClean="0"/>
              <a:t>Hydrogen bonding</a:t>
            </a:r>
          </a:p>
          <a:p>
            <a:r>
              <a:rPr lang="en-US" b="1" dirty="0" smtClean="0"/>
              <a:t>Contact area</a:t>
            </a:r>
            <a:r>
              <a:rPr lang="en-US" dirty="0" smtClean="0"/>
              <a:t>: total interactions = </a:t>
            </a:r>
            <a:r>
              <a:rPr lang="en-US" dirty="0" err="1" smtClean="0"/>
              <a:t>hh</a:t>
            </a:r>
            <a:r>
              <a:rPr lang="en-US" dirty="0" smtClean="0"/>
              <a:t> + </a:t>
            </a:r>
            <a:r>
              <a:rPr lang="en-US" dirty="0" err="1" smtClean="0"/>
              <a:t>pp</a:t>
            </a:r>
            <a:r>
              <a:rPr lang="en-US" dirty="0" smtClean="0"/>
              <a:t> + </a:t>
            </a:r>
            <a:r>
              <a:rPr lang="en-US" dirty="0" err="1" smtClean="0"/>
              <a:t>hp</a:t>
            </a:r>
            <a:r>
              <a:rPr lang="en-US" dirty="0" smtClean="0"/>
              <a:t> (h = hydrophobic, p = polar)</a:t>
            </a:r>
          </a:p>
          <a:p>
            <a:r>
              <a:rPr lang="en-US" b="1" dirty="0" smtClean="0"/>
              <a:t>Pairwise </a:t>
            </a:r>
            <a:r>
              <a:rPr lang="en-US" b="1" dirty="0" err="1" smtClean="0"/>
              <a:t>aa</a:t>
            </a:r>
            <a:r>
              <a:rPr lang="en-US" b="1" dirty="0" smtClean="0"/>
              <a:t> and atom-atom contacts </a:t>
            </a:r>
            <a:r>
              <a:rPr lang="en-US" dirty="0" smtClean="0"/>
              <a:t>– empirical term derived form observed statistical frequency of </a:t>
            </a:r>
            <a:r>
              <a:rPr lang="en-US" dirty="0" err="1" smtClean="0"/>
              <a:t>aa</a:t>
            </a:r>
            <a:r>
              <a:rPr lang="en-US" dirty="0" smtClean="0"/>
              <a:t> contacts in X-ray proteins</a:t>
            </a:r>
          </a:p>
          <a:p>
            <a:r>
              <a:rPr lang="en-US" b="1" dirty="0" smtClean="0"/>
              <a:t>Electrostatic interactions </a:t>
            </a:r>
            <a:r>
              <a:rPr lang="en-US" dirty="0" smtClean="0"/>
              <a:t>and </a:t>
            </a:r>
            <a:r>
              <a:rPr lang="en-US" b="1" dirty="0" smtClean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Binding site information may be included in scoring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0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Knowledge of the location of the binding site on one or both proteins drastically reduces the number of possible solutions</a:t>
            </a:r>
          </a:p>
          <a:p>
            <a:r>
              <a:rPr lang="en-US" dirty="0" smtClean="0"/>
              <a:t>Knowledge of the specific binding site residues reduces the search space even further</a:t>
            </a:r>
          </a:p>
          <a:p>
            <a:r>
              <a:rPr lang="en-US" dirty="0" smtClean="0"/>
              <a:t>Info about active site residues: site directed mutagenesis, chemical cross-linking, phylogenetic data</a:t>
            </a:r>
          </a:p>
          <a:p>
            <a:r>
              <a:rPr lang="en-US" dirty="0" smtClean="0"/>
              <a:t>Sometimes the binding site can be predicted</a:t>
            </a:r>
          </a:p>
          <a:p>
            <a:r>
              <a:rPr lang="en-US" dirty="0" smtClean="0"/>
              <a:t>For some families the major binding sites are known in advance (e.g. serine proteases and </a:t>
            </a:r>
            <a:r>
              <a:rPr lang="en-US" dirty="0" err="1" smtClean="0"/>
              <a:t>immunoglobulins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7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Algorithms can be classified by the stage of scoring in the algorithm flow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functions – scoring is integrated into the search stage and filter emerging solutions – the scoring function is part of the design</a:t>
            </a:r>
          </a:p>
          <a:p>
            <a:r>
              <a:rPr lang="en-US" dirty="0" smtClean="0"/>
              <a:t>Edge functions – scoring is applied at the end of the search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Kozakov</a:t>
            </a:r>
            <a:r>
              <a:rPr lang="en-US" sz="1600" dirty="0" smtClean="0"/>
              <a:t> et al, </a:t>
            </a:r>
            <a:r>
              <a:rPr lang="en-US" sz="1600" dirty="0" err="1" smtClean="0"/>
              <a:t>Biophys</a:t>
            </a:r>
            <a:r>
              <a:rPr lang="en-US" sz="1600" dirty="0" smtClean="0"/>
              <a:t> J, 2005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69958"/>
            <a:ext cx="9144000" cy="388619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Events </a:t>
            </a:r>
            <a:r>
              <a:rPr lang="en-US" dirty="0">
                <a:latin typeface="Corbel"/>
                <a:cs typeface="Corbel"/>
              </a:rPr>
              <a:t>that occur in clusters are probably not </a:t>
            </a:r>
            <a:r>
              <a:rPr lang="en-US" dirty="0" smtClean="0">
                <a:latin typeface="Corbel"/>
                <a:cs typeface="Corbel"/>
              </a:rPr>
              <a:t>random</a:t>
            </a:r>
          </a:p>
          <a:p>
            <a:r>
              <a:rPr lang="en-US" dirty="0" smtClean="0">
                <a:latin typeface="Corbel"/>
                <a:cs typeface="Corbel"/>
              </a:rPr>
              <a:t>Clustering </a:t>
            </a:r>
            <a:r>
              <a:rPr lang="en-US" dirty="0">
                <a:latin typeface="Corbel"/>
                <a:cs typeface="Corbel"/>
              </a:rPr>
              <a:t>occurs because long-range electrostatic and/or </a:t>
            </a:r>
            <a:r>
              <a:rPr lang="en-US" dirty="0" err="1">
                <a:latin typeface="Corbel"/>
                <a:cs typeface="Corbel"/>
              </a:rPr>
              <a:t>desolvation</a:t>
            </a:r>
            <a:r>
              <a:rPr lang="en-US" dirty="0">
                <a:latin typeface="Corbel"/>
                <a:cs typeface="Corbel"/>
              </a:rPr>
              <a:t> forces steer the proteins to a low free-energy attractor at the binding </a:t>
            </a:r>
            <a:r>
              <a:rPr lang="en-US" dirty="0" smtClean="0">
                <a:latin typeface="Corbel"/>
                <a:cs typeface="Corbel"/>
              </a:rPr>
              <a:t>region</a:t>
            </a:r>
          </a:p>
          <a:p>
            <a:r>
              <a:rPr lang="en-US" dirty="0">
                <a:latin typeface="Corbel"/>
                <a:cs typeface="Corbel"/>
              </a:rPr>
              <a:t>Considering a free-energy surface with multiple minima, it is obvious that conformations with free energies below a certain threshold will form a number of </a:t>
            </a:r>
            <a:r>
              <a:rPr lang="en-US" dirty="0" smtClean="0">
                <a:latin typeface="Corbel"/>
                <a:cs typeface="Corbel"/>
              </a:rPr>
              <a:t>clusters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cluster </a:t>
            </a:r>
            <a:r>
              <a:rPr lang="en-US" dirty="0" smtClean="0"/>
              <a:t>with the </a:t>
            </a:r>
            <a:r>
              <a:rPr lang="en-US" dirty="0"/>
              <a:t>largest number of low-</a:t>
            </a:r>
            <a:r>
              <a:rPr lang="en-US" dirty="0" smtClean="0"/>
              <a:t>energy structures is typically </a:t>
            </a:r>
            <a:r>
              <a:rPr lang="en-US" dirty="0"/>
              <a:t>the native </a:t>
            </a:r>
            <a:r>
              <a:rPr lang="en-US" dirty="0" smtClean="0"/>
              <a:t>fold, the </a:t>
            </a:r>
            <a:r>
              <a:rPr lang="en-US" dirty="0"/>
              <a:t>center of the most populated cluster being a </a:t>
            </a:r>
            <a:r>
              <a:rPr lang="en-US" dirty="0" smtClean="0"/>
              <a:t>structure near </a:t>
            </a:r>
            <a:r>
              <a:rPr lang="en-US" dirty="0"/>
              <a:t>the native binding site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 smtClean="0">
                <a:latin typeface="Corbel"/>
                <a:cs typeface="Corbel"/>
              </a:rPr>
              <a:t>Looking </a:t>
            </a:r>
            <a:r>
              <a:rPr lang="en-US" dirty="0">
                <a:latin typeface="Corbel"/>
                <a:cs typeface="Corbel"/>
              </a:rPr>
              <a:t>for large clusters is </a:t>
            </a:r>
            <a:r>
              <a:rPr lang="en-US" dirty="0" smtClean="0">
                <a:latin typeface="Corbel"/>
                <a:cs typeface="Corbel"/>
              </a:rPr>
              <a:t>a major </a:t>
            </a:r>
            <a:r>
              <a:rPr lang="en-US" dirty="0">
                <a:latin typeface="Corbel"/>
                <a:cs typeface="Corbel"/>
              </a:rPr>
              <a:t>tool of finding near-native </a:t>
            </a:r>
            <a:r>
              <a:rPr lang="en-US" dirty="0" smtClean="0">
                <a:latin typeface="Corbel"/>
                <a:cs typeface="Corbel"/>
              </a:rPr>
              <a:t>conformations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189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Conclusion I (-)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21" y="1844402"/>
            <a:ext cx="8824479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The </a:t>
            </a:r>
            <a:r>
              <a:rPr lang="en-US" sz="2600" i="1" dirty="0" smtClean="0">
                <a:latin typeface="Corbel"/>
                <a:cs typeface="Corbel"/>
              </a:rPr>
              <a:t>molecular docking problem </a:t>
            </a:r>
            <a:r>
              <a:rPr lang="en-US" sz="2600" dirty="0" smtClean="0">
                <a:latin typeface="Corbel"/>
                <a:cs typeface="Corbel"/>
              </a:rPr>
              <a:t>is far from being solved</a:t>
            </a:r>
          </a:p>
          <a:p>
            <a:r>
              <a:rPr lang="en-US" sz="2600" dirty="0">
                <a:latin typeface="Corbel"/>
                <a:cs typeface="Corbel"/>
              </a:rPr>
              <a:t>It is difficult to find very specific properties of protein-protein </a:t>
            </a:r>
            <a:r>
              <a:rPr lang="en-US" sz="2600" dirty="0" smtClean="0">
                <a:latin typeface="Corbel"/>
                <a:cs typeface="Corbel"/>
              </a:rPr>
              <a:t>interfaces</a:t>
            </a:r>
          </a:p>
          <a:p>
            <a:r>
              <a:rPr lang="en-US" sz="2600" dirty="0" smtClean="0">
                <a:latin typeface="Corbel"/>
                <a:cs typeface="Corbel"/>
              </a:rPr>
              <a:t>R</a:t>
            </a:r>
            <a:r>
              <a:rPr lang="it-IT" sz="2600" dirty="0" err="1" smtClean="0">
                <a:latin typeface="Corbel"/>
                <a:cs typeface="Corbel"/>
              </a:rPr>
              <a:t>esults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 err="1" smtClean="0">
                <a:latin typeface="Corbel"/>
                <a:cs typeface="Corbel"/>
              </a:rPr>
              <a:t>generally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poor</a:t>
            </a:r>
            <a:r>
              <a:rPr lang="it-IT" sz="2600" dirty="0">
                <a:latin typeface="Corbel"/>
                <a:cs typeface="Corbel"/>
              </a:rPr>
              <a:t> with </a:t>
            </a:r>
            <a:r>
              <a:rPr lang="it-IT" sz="2600" dirty="0" err="1" smtClean="0">
                <a:latin typeface="Corbel"/>
                <a:cs typeface="Corbel"/>
              </a:rPr>
              <a:t>weakily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interacting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proteins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Proteins</a:t>
            </a:r>
            <a:r>
              <a:rPr lang="it-IT" sz="2600" dirty="0">
                <a:latin typeface="Corbel"/>
                <a:cs typeface="Corbel"/>
              </a:rPr>
              <a:t> are </a:t>
            </a:r>
            <a:r>
              <a:rPr lang="it-IT" sz="2600" dirty="0" err="1">
                <a:latin typeface="Corbel"/>
                <a:cs typeface="Corbel"/>
              </a:rPr>
              <a:t>flexible</a:t>
            </a:r>
            <a:r>
              <a:rPr lang="it-IT" sz="2600" dirty="0">
                <a:latin typeface="Corbel"/>
                <a:cs typeface="Corbel"/>
              </a:rPr>
              <a:t> and </a:t>
            </a:r>
            <a:r>
              <a:rPr lang="it-IT" sz="2600" dirty="0" err="1">
                <a:latin typeface="Corbel"/>
                <a:cs typeface="Corbel"/>
              </a:rPr>
              <a:t>may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undergo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even</a:t>
            </a:r>
            <a:r>
              <a:rPr lang="it-IT" sz="2600" dirty="0">
                <a:latin typeface="Corbel"/>
                <a:cs typeface="Corbel"/>
              </a:rPr>
              <a:t> large </a:t>
            </a:r>
            <a:r>
              <a:rPr lang="it-IT" sz="2600" dirty="0" err="1">
                <a:latin typeface="Corbel"/>
                <a:cs typeface="Corbel"/>
              </a:rPr>
              <a:t>conformational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changes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upon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binding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 smtClean="0">
                <a:latin typeface="Corbel"/>
                <a:cs typeface="Corbel"/>
              </a:rPr>
              <a:t>Exhaustive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space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searches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provide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too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many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conformations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smtClean="0">
                <a:latin typeface="Corbel"/>
                <a:cs typeface="Corbel"/>
              </a:rPr>
              <a:t>Accurate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interaction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energies</a:t>
            </a:r>
            <a:r>
              <a:rPr lang="it-IT" sz="2600" dirty="0">
                <a:latin typeface="Corbel"/>
                <a:cs typeface="Corbel"/>
              </a:rPr>
              <a:t> are 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 smtClean="0">
                <a:latin typeface="Corbel"/>
                <a:cs typeface="Corbel"/>
              </a:rPr>
              <a:t>complicated</a:t>
            </a:r>
            <a:r>
              <a:rPr lang="it-IT" sz="2600" dirty="0" smtClean="0">
                <a:latin typeface="Corbel"/>
                <a:cs typeface="Corbel"/>
              </a:rPr>
              <a:t> to compute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 smtClean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 II (-)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Despite </a:t>
            </a:r>
            <a:r>
              <a:rPr lang="en-US" sz="2600" dirty="0">
                <a:latin typeface="Corbel"/>
                <a:cs typeface="Corbel"/>
              </a:rPr>
              <a:t>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unknown</a:t>
            </a:r>
            <a:r>
              <a:rPr lang="en-US" sz="2600" dirty="0" smtClean="0">
                <a:latin typeface="Corbel"/>
                <a:cs typeface="Corbel"/>
              </a:rPr>
              <a:t>.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FPs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displaying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good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complementarity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>
                <a:latin typeface="Corbel"/>
                <a:cs typeface="Corbel"/>
              </a:rPr>
              <a:t>far from the native </a:t>
            </a:r>
            <a:r>
              <a:rPr lang="it-IT" sz="2600" dirty="0" err="1">
                <a:latin typeface="Corbel"/>
                <a:cs typeface="Corbel"/>
              </a:rPr>
              <a:t>complex</a:t>
            </a:r>
            <a:r>
              <a:rPr lang="it-IT" sz="2600" dirty="0">
                <a:latin typeface="Corbel"/>
                <a:cs typeface="Corbel"/>
              </a:rPr>
              <a:t>.</a:t>
            </a:r>
          </a:p>
          <a:p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80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If the conformational change is limited to surface side-chain atoms, rigid body algorithms have been remarkably successful, even in absence knowledge of the binding site</a:t>
            </a:r>
          </a:p>
          <a:p>
            <a:r>
              <a:rPr lang="en-US" dirty="0" smtClean="0">
                <a:latin typeface="Corbel"/>
                <a:cs typeface="Corbel"/>
              </a:rPr>
              <a:t>Side-chain flexibility can be handled via a "soft" tolerance belt</a:t>
            </a:r>
          </a:p>
          <a:p>
            <a:r>
              <a:rPr lang="en-US" dirty="0" smtClean="0">
                <a:latin typeface="Corbel"/>
                <a:cs typeface="Corbel"/>
              </a:rPr>
              <a:t>"Docking in steps" is a promising strategy:  initial rigid-body, entire surface algorithm followed by a dynamic method overcoming energy barriers</a:t>
            </a:r>
          </a:p>
          <a:p>
            <a:r>
              <a:rPr lang="en-US" dirty="0" smtClean="0">
                <a:latin typeface="Corbel"/>
                <a:cs typeface="Corbel"/>
              </a:rPr>
              <a:t>Integration of experimental  </a:t>
            </a:r>
            <a:r>
              <a:rPr lang="en-US" dirty="0">
                <a:latin typeface="Corbel"/>
                <a:cs typeface="Corbel"/>
              </a:rPr>
              <a:t>information </a:t>
            </a:r>
            <a:r>
              <a:rPr lang="en-US" dirty="0" smtClean="0">
                <a:latin typeface="Corbel"/>
                <a:cs typeface="Corbel"/>
              </a:rPr>
              <a:t>produces reliable </a:t>
            </a:r>
            <a:r>
              <a:rPr lang="en-US" dirty="0">
                <a:latin typeface="Corbel"/>
                <a:cs typeface="Corbel"/>
              </a:rPr>
              <a:t>docking </a:t>
            </a:r>
            <a:r>
              <a:rPr lang="en-US" dirty="0" smtClean="0">
                <a:latin typeface="Corbel"/>
                <a:cs typeface="Corbel"/>
              </a:rPr>
              <a:t>results</a:t>
            </a:r>
          </a:p>
          <a:p>
            <a:r>
              <a:rPr lang="it-IT" dirty="0" err="1" smtClean="0">
                <a:latin typeface="Corbel"/>
                <a:cs typeface="Corbel"/>
              </a:rPr>
              <a:t>Relatively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>
                <a:latin typeface="Corbel"/>
                <a:cs typeface="Corbel"/>
              </a:rPr>
              <a:t>easy for </a:t>
            </a:r>
            <a:r>
              <a:rPr lang="it-IT" dirty="0" err="1">
                <a:latin typeface="Corbel"/>
                <a:cs typeface="Corbel"/>
              </a:rPr>
              <a:t>enzyme-inhibitor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 smtClean="0">
                <a:latin typeface="Corbel"/>
                <a:cs typeface="Corbel"/>
              </a:rPr>
              <a:t>complexes</a:t>
            </a:r>
            <a:endParaRPr lang="it-IT" dirty="0">
              <a:latin typeface="Corbel"/>
              <a:cs typeface="Corbel"/>
            </a:endParaRPr>
          </a:p>
          <a:p>
            <a:r>
              <a:rPr lang="it-IT" dirty="0" err="1" smtClean="0">
                <a:latin typeface="Corbel"/>
                <a:cs typeface="Corbel"/>
              </a:rPr>
              <a:t>Sometimes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good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results</a:t>
            </a:r>
            <a:r>
              <a:rPr lang="it-IT" dirty="0">
                <a:latin typeface="Corbel"/>
                <a:cs typeface="Corbel"/>
              </a:rPr>
              <a:t> with </a:t>
            </a:r>
            <a:r>
              <a:rPr lang="it-IT" dirty="0" err="1">
                <a:latin typeface="Corbel"/>
                <a:cs typeface="Corbel"/>
              </a:rPr>
              <a:t>antigen-antibody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pairs</a:t>
            </a:r>
            <a:endParaRPr lang="it-IT" dirty="0">
              <a:latin typeface="Corbel"/>
              <a:cs typeface="Corbel"/>
            </a:endParaRP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4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rcRect t="53191" r="59715"/>
          <a:stretch>
            <a:fillRect/>
          </a:stretch>
        </p:blipFill>
        <p:spPr>
          <a:xfrm>
            <a:off x="2971800" y="838200"/>
            <a:ext cx="1402193" cy="1083467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rcRect r="63212" b="46219"/>
          <a:stretch>
            <a:fillRect/>
          </a:stretch>
        </p:blipFill>
        <p:spPr>
          <a:xfrm>
            <a:off x="1476342" y="762000"/>
            <a:ext cx="1114458" cy="1083467"/>
          </a:xfrm>
          <a:prstGeom prst="rect">
            <a:avLst/>
          </a:prstGeom>
        </p:spPr>
      </p:pic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126791" y="162800"/>
            <a:ext cx="732917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orbel"/>
                <a:cs typeface="Corbel"/>
              </a:rPr>
              <a:t>How current protein docking programs work?</a:t>
            </a:r>
          </a:p>
        </p:txBody>
      </p:sp>
      <p:sp>
        <p:nvSpPr>
          <p:cNvPr id="25609" name="AutoShape 7"/>
          <p:cNvSpPr>
            <a:spLocks noChangeArrowheads="1"/>
          </p:cNvSpPr>
          <p:nvPr/>
        </p:nvSpPr>
        <p:spPr bwMode="auto">
          <a:xfrm rot="10800000">
            <a:off x="381000" y="1943440"/>
            <a:ext cx="5029200" cy="392396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cxnSp>
        <p:nvCxnSpPr>
          <p:cNvPr id="25615" name="AutoShape 13"/>
          <p:cNvCxnSpPr>
            <a:cxnSpLocks noChangeShapeType="1"/>
          </p:cNvCxnSpPr>
          <p:nvPr/>
        </p:nvCxnSpPr>
        <p:spPr bwMode="auto">
          <a:xfrm rot="5400000">
            <a:off x="2424269" y="4733747"/>
            <a:ext cx="938374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6" name="AutoShape 14"/>
          <p:cNvSpPr>
            <a:spLocks noChangeArrowheads="1"/>
          </p:cNvSpPr>
          <p:nvPr/>
        </p:nvSpPr>
        <p:spPr bwMode="auto">
          <a:xfrm>
            <a:off x="1295400" y="2031673"/>
            <a:ext cx="3268980" cy="33052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Simplified/Rigid </a:t>
            </a:r>
            <a:r>
              <a:rPr lang="en-US" sz="1600" dirty="0">
                <a:ea typeface="Arial" charset="0"/>
                <a:cs typeface="Arial" charset="0"/>
              </a:rPr>
              <a:t>Body Search</a:t>
            </a:r>
          </a:p>
        </p:txBody>
      </p:sp>
      <p:sp>
        <p:nvSpPr>
          <p:cNvPr id="25618" name="AutoShape 16"/>
          <p:cNvSpPr>
            <a:spLocks noChangeArrowheads="1"/>
          </p:cNvSpPr>
          <p:nvPr/>
        </p:nvSpPr>
        <p:spPr bwMode="auto">
          <a:xfrm>
            <a:off x="1999773" y="3804462"/>
            <a:ext cx="1810227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Structure</a:t>
            </a:r>
          </a:p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refinement</a:t>
            </a:r>
            <a:endParaRPr lang="en-US" sz="1600" dirty="0">
              <a:latin typeface="Corbel"/>
              <a:ea typeface="Arial" charset="0"/>
              <a:cs typeface="Corbel"/>
            </a:endParaRPr>
          </a:p>
        </p:txBody>
      </p:sp>
      <p:cxnSp>
        <p:nvCxnSpPr>
          <p:cNvPr id="25620" name="AutoShape 18"/>
          <p:cNvCxnSpPr>
            <a:cxnSpLocks noChangeShapeType="1"/>
          </p:cNvCxnSpPr>
          <p:nvPr/>
        </p:nvCxnSpPr>
        <p:spPr bwMode="auto">
          <a:xfrm rot="5400000">
            <a:off x="2719795" y="2609917"/>
            <a:ext cx="345178" cy="21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ettangolo 28"/>
          <p:cNvSpPr/>
          <p:nvPr/>
        </p:nvSpPr>
        <p:spPr>
          <a:xfrm>
            <a:off x="6257925" y="6535579"/>
            <a:ext cx="2886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000" dirty="0" smtClean="0">
                <a:latin typeface="Century Gothic"/>
                <a:cs typeface="Century Gothic"/>
              </a:rPr>
              <a:t>Source: Current Opinion in Structural Biology</a:t>
            </a:r>
          </a:p>
        </p:txBody>
      </p:sp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5522909" y="968440"/>
            <a:ext cx="3544891" cy="2438400"/>
          </a:xfrm>
          <a:prstGeom prst="wedgeRoundRectCallout">
            <a:avLst>
              <a:gd name="adj1" fmla="val -73679"/>
              <a:gd name="adj2" fmla="val 3607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… all possible orientations of the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two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molecules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are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scanned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sampling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): hundreds to thousands of possible docked conformers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decoys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).</a:t>
            </a:r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“Soft” scoring function allowing for “overlaps”. The accuracy is limited</a:t>
            </a:r>
            <a:endParaRPr lang="en-US" dirty="0" smtClean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Corbel"/>
                <a:ea typeface="Times New Roman" charset="0"/>
                <a:cs typeface="Corbel"/>
              </a:rPr>
              <a:t>Conformations retained: 2000</a:t>
            </a:r>
            <a:endParaRPr lang="en-US" dirty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</p:txBody>
      </p:sp>
      <p:sp>
        <p:nvSpPr>
          <p:cNvPr id="38" name="Freccia tridirezionale 37"/>
          <p:cNvSpPr/>
          <p:nvPr/>
        </p:nvSpPr>
        <p:spPr>
          <a:xfrm flipV="1">
            <a:off x="2590800" y="1361421"/>
            <a:ext cx="466725" cy="619779"/>
          </a:xfrm>
          <a:prstGeom prst="leftRight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5791200" y="3810000"/>
            <a:ext cx="3276600" cy="1025365"/>
          </a:xfrm>
          <a:prstGeom prst="wedgeRoundRectCallout">
            <a:avLst>
              <a:gd name="adj1" fmla="val -89634"/>
              <a:gd name="adj2" fmla="val -100752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Higher accuracy – some level of protein flexibility - clustering 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30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  <p:cxnSp>
        <p:nvCxnSpPr>
          <p:cNvPr id="25613" name="AutoShape 11"/>
          <p:cNvCxnSpPr>
            <a:cxnSpLocks noChangeShapeType="1"/>
            <a:endCxn id="25618" idx="0"/>
          </p:cNvCxnSpPr>
          <p:nvPr/>
        </p:nvCxnSpPr>
        <p:spPr bwMode="auto">
          <a:xfrm rot="16200000" flipH="1">
            <a:off x="2572631" y="3472206"/>
            <a:ext cx="650936" cy="13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AutoShape 15"/>
          <p:cNvSpPr>
            <a:spLocks noChangeArrowheads="1"/>
          </p:cNvSpPr>
          <p:nvPr/>
        </p:nvSpPr>
        <p:spPr bwMode="auto">
          <a:xfrm>
            <a:off x="1379220" y="2813862"/>
            <a:ext cx="3116580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Selecting conformations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5715000" y="5257800"/>
            <a:ext cx="3352800" cy="1195536"/>
          </a:xfrm>
          <a:prstGeom prst="wedgeRoundRectCallout">
            <a:avLst>
              <a:gd name="adj1" fmla="val -115607"/>
              <a:gd name="adj2" fmla="val -132955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Further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 – flexible interface side-chains,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minimisation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, MD, water.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15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93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 smtClean="0">
                <a:latin typeface="Corbel"/>
                <a:cs typeface="Corbel"/>
              </a:rPr>
              <a:t>CAPRI is </a:t>
            </a:r>
            <a:r>
              <a:rPr lang="en-US" sz="2000" dirty="0">
                <a:latin typeface="Corbel"/>
                <a:cs typeface="Corbel"/>
              </a:rPr>
              <a:t>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</a:t>
            </a:r>
            <a:r>
              <a:rPr lang="en-US" sz="2000" dirty="0" smtClean="0">
                <a:latin typeface="Corbel"/>
                <a:cs typeface="Corbel"/>
              </a:rPr>
              <a:t>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 smtClean="0">
                <a:latin typeface="Corbel"/>
                <a:cs typeface="Corbel"/>
              </a:rPr>
              <a:t>CAPRI is a </a:t>
            </a:r>
            <a:r>
              <a:rPr sz="2000" b="1" dirty="0" smtClean="0">
                <a:latin typeface="Corbel"/>
                <a:cs typeface="Corbel"/>
              </a:rPr>
              <a:t>blind prediction experiment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endParaRPr lang="it-IT" sz="2000" dirty="0" smtClean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 smtClean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he atomic coordinates of </a:t>
            </a:r>
            <a:r>
              <a:rPr lang="en-US" sz="2000" dirty="0" smtClean="0">
                <a:latin typeface="Corbel"/>
                <a:cs typeface="Corbel"/>
              </a:rPr>
              <a:t>the </a:t>
            </a:r>
            <a:r>
              <a:rPr sz="2000" dirty="0" smtClean="0">
                <a:latin typeface="Corbel"/>
                <a:cs typeface="Corbel"/>
              </a:rPr>
              <a:t>two proteins</a:t>
            </a:r>
            <a:r>
              <a:rPr lang="it-IT" sz="2000" dirty="0" smtClean="0">
                <a:latin typeface="Corbel"/>
                <a:cs typeface="Corbel"/>
              </a:rPr>
              <a:t> are given to </a:t>
            </a:r>
            <a:r>
              <a:rPr lang="it-IT" sz="2000" dirty="0" err="1" smtClean="0">
                <a:latin typeface="Corbel"/>
                <a:cs typeface="Corbel"/>
              </a:rPr>
              <a:t>predictor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groups</a:t>
            </a:r>
            <a:endParaRPr lang="en-GB" sz="2000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smtClean="0">
                <a:latin typeface="Corbel"/>
                <a:cs typeface="Corbel"/>
              </a:rPr>
              <a:t>http://</a:t>
            </a:r>
            <a:r>
              <a:rPr lang="it-IT" u="sng" dirty="0" err="1" smtClean="0">
                <a:latin typeface="Corbel"/>
                <a:cs typeface="Corbel"/>
              </a:rPr>
              <a:t>www.ebi.ac.uk</a:t>
            </a:r>
            <a:r>
              <a:rPr lang="it-IT" u="sng" dirty="0" smtClean="0">
                <a:latin typeface="Corbel"/>
                <a:cs typeface="Corbel"/>
              </a:rPr>
              <a:t>/</a:t>
            </a:r>
            <a:r>
              <a:rPr lang="it-IT" u="sng" dirty="0" err="1" smtClean="0">
                <a:latin typeface="Corbel"/>
                <a:cs typeface="Corbel"/>
              </a:rPr>
              <a:t>msd-srv</a:t>
            </a:r>
            <a:r>
              <a:rPr lang="it-IT" u="sng" dirty="0" smtClean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855533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Transient interactions </a:t>
            </a:r>
          </a:p>
          <a:p>
            <a:pPr lvl="1"/>
            <a:r>
              <a:rPr lang="en-US" dirty="0" smtClean="0"/>
              <a:t>Interactions mediated by short linear motifs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 smtClean="0"/>
              <a:t>Disorder-to-order transitions</a:t>
            </a:r>
          </a:p>
          <a:p>
            <a:pPr lvl="1"/>
            <a:r>
              <a:rPr lang="en-US" dirty="0" smtClean="0"/>
              <a:t>Proteins involved in </a:t>
            </a:r>
            <a:r>
              <a:rPr lang="en-US" dirty="0" err="1" smtClean="0"/>
              <a:t>signalling</a:t>
            </a:r>
            <a:r>
              <a:rPr lang="en-US" dirty="0" smtClean="0"/>
              <a:t> cascades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Homo-</a:t>
            </a:r>
            <a:r>
              <a:rPr lang="en-US" dirty="0" err="1" smtClean="0"/>
              <a:t>oligomeric</a:t>
            </a:r>
            <a:r>
              <a:rPr lang="en-US" dirty="0" smtClean="0"/>
              <a:t> or hetero-</a:t>
            </a:r>
            <a:r>
              <a:rPr lang="en-US" dirty="0" err="1" smtClean="0"/>
              <a:t>oligomeric</a:t>
            </a:r>
            <a:r>
              <a:rPr lang="en-US" dirty="0" smtClean="0"/>
              <a:t> complexes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/>
              <a:t>enzyme-</a:t>
            </a:r>
            <a:r>
              <a:rPr lang="en-US" dirty="0" smtClean="0"/>
              <a:t>inhibitor</a:t>
            </a:r>
          </a:p>
          <a:p>
            <a:pPr lvl="1"/>
            <a:r>
              <a:rPr lang="en-US" dirty="0"/>
              <a:t>antibody-</a:t>
            </a:r>
            <a:r>
              <a:rPr lang="en-US" dirty="0" smtClean="0"/>
              <a:t>antigen</a:t>
            </a:r>
          </a:p>
          <a:p>
            <a:pPr lvl="1"/>
            <a:r>
              <a:rPr lang="en-US" dirty="0"/>
              <a:t>domain-</a:t>
            </a:r>
            <a:r>
              <a:rPr lang="en-US" dirty="0" smtClean="0"/>
              <a:t>domain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Protein-protein interactions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0100" y="6476978"/>
            <a:ext cx="3024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(Perkins et al, Structure, 2010)</a:t>
            </a:r>
          </a:p>
        </p:txBody>
      </p:sp>
    </p:spTree>
    <p:extLst>
      <p:ext uri="{BB962C8B-B14F-4D97-AF65-F5344CB8AC3E}">
        <p14:creationId xmlns:p14="http://schemas.microsoft.com/office/powerpoint/2010/main" val="344445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The </a:t>
            </a:r>
            <a:r>
              <a:rPr lang="en-US" sz="2800" dirty="0">
                <a:latin typeface="Corbel"/>
                <a:cs typeface="Corbel"/>
              </a:rPr>
              <a:t>CAPRI experiment is double-</a:t>
            </a:r>
            <a:r>
              <a:rPr lang="en-US" sz="2800" dirty="0" smtClean="0">
                <a:latin typeface="Corbel"/>
                <a:cs typeface="Corbel"/>
              </a:rPr>
              <a:t>blind</a:t>
            </a:r>
          </a:p>
          <a:p>
            <a:pPr lvl="1"/>
            <a:r>
              <a:rPr lang="en-US" sz="2400" dirty="0" smtClean="0">
                <a:latin typeface="Corbel"/>
                <a:cs typeface="Corbel"/>
              </a:rPr>
              <a:t>submitters </a:t>
            </a:r>
            <a:r>
              <a:rPr lang="en-US" sz="2400" dirty="0">
                <a:latin typeface="Corbel"/>
                <a:cs typeface="Corbel"/>
              </a:rPr>
              <a:t>do not know the solved </a:t>
            </a:r>
            <a:r>
              <a:rPr lang="en-US" sz="2400" dirty="0" smtClean="0">
                <a:latin typeface="Corbel"/>
                <a:cs typeface="Corbel"/>
              </a:rPr>
              <a:t>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>
                <a:latin typeface="Corbel"/>
                <a:cs typeface="Corbel"/>
              </a:rPr>
              <a:t>the </a:t>
            </a:r>
            <a:r>
              <a:rPr lang="en-US" sz="2400" dirty="0">
                <a:latin typeface="Corbel"/>
                <a:cs typeface="Corbel"/>
              </a:rPr>
              <a:t>assessors do not know the correspondence between a submission and the identity of its </a:t>
            </a:r>
            <a:r>
              <a:rPr lang="en-US" sz="2400" dirty="0" smtClean="0">
                <a:latin typeface="Corbel"/>
                <a:cs typeface="Corbel"/>
              </a:rPr>
              <a:t>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 smtClean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 smtClean="0"/>
              <a:t>Special CAPRI Issue</a:t>
            </a:r>
            <a:r>
              <a:rPr lang="en-US" sz="2400" dirty="0"/>
              <a:t>: Fifth Meeting on the Critical </a:t>
            </a:r>
            <a:endParaRPr lang="en-US" sz="2400" dirty="0" smtClean="0"/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/>
              <a:t>Assessment </a:t>
            </a:r>
            <a:r>
              <a:rPr lang="en-US" sz="2400" dirty="0"/>
              <a:t>of Predicted </a:t>
            </a:r>
            <a:r>
              <a:rPr lang="en-US" sz="2400" dirty="0" smtClean="0"/>
              <a:t>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 smtClean="0">
              <a:latin typeface="Corbel"/>
              <a:cs typeface="Corbel"/>
            </a:endParaRPr>
          </a:p>
          <a:p>
            <a:pPr lvl="1"/>
            <a:r>
              <a:rPr lang="it-IT" sz="2400" b="1" dirty="0" smtClean="0">
                <a:latin typeface="Corbel"/>
                <a:cs typeface="Corbel"/>
              </a:rPr>
              <a:t>Domain </a:t>
            </a:r>
            <a:r>
              <a:rPr lang="it-IT" sz="2400" b="1" dirty="0" err="1" smtClean="0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endParaRPr lang="en-GB" sz="2400" dirty="0" smtClean="0">
              <a:latin typeface="Corbel"/>
              <a:ea typeface="DejaVu Sans" charset="0"/>
              <a:cs typeface="Corbel"/>
            </a:endParaRPr>
          </a:p>
          <a:p>
            <a:endParaRPr lang="it-IT" sz="2400" dirty="0" smtClean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Dihedral angles in glutamate</a:t>
            </a:r>
            <a:endParaRPr lang="it-IT" b="1" dirty="0">
              <a:solidFill>
                <a:srgbClr val="0000FF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 smtClean="0"/>
              <a:t>J. Biol. Chem. </a:t>
            </a:r>
            <a:r>
              <a:rPr lang="it-IT" dirty="0"/>
              <a:t>(</a:t>
            </a:r>
            <a:r>
              <a:rPr lang="it-IT" dirty="0" smtClean="0"/>
              <a:t>2011) 286, 14040-14048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 smtClean="0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 smtClean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 smtClean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</a:t>
            </a:r>
            <a:r>
              <a:rPr lang="en-US" sz="2000" dirty="0" smtClean="0">
                <a:latin typeface="Corbel"/>
                <a:cs typeface="Corbel"/>
              </a:rPr>
              <a:t>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3646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 smtClean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latin typeface="Corbel"/>
                <a:cs typeface="Corbel"/>
              </a:rPr>
              <a:t>There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is</a:t>
            </a:r>
            <a:r>
              <a:rPr lang="it-IT" sz="2400" dirty="0" smtClean="0">
                <a:latin typeface="Corbel"/>
                <a:cs typeface="Corbel"/>
              </a:rPr>
              <a:t> no </a:t>
            </a:r>
            <a:r>
              <a:rPr lang="it-IT" sz="2400" dirty="0" err="1" smtClean="0">
                <a:latin typeface="Corbel"/>
                <a:cs typeface="Corbel"/>
              </a:rPr>
              <a:t>official</a:t>
            </a:r>
            <a:r>
              <a:rPr lang="it-IT" sz="2400" dirty="0" smtClean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 smtClean="0">
                <a:latin typeface="Corbel"/>
                <a:cs typeface="Corbel"/>
              </a:rPr>
              <a:t>different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peces</a:t>
            </a:r>
            <a:r>
              <a:rPr lang="it-IT" sz="2400" dirty="0" smtClean="0">
                <a:latin typeface="Corbel"/>
                <a:cs typeface="Corbel"/>
              </a:rPr>
              <a:t> of software are </a:t>
            </a:r>
            <a:r>
              <a:rPr lang="it-IT" sz="2400" dirty="0" err="1" smtClean="0">
                <a:latin typeface="Corbel"/>
                <a:cs typeface="Corbel"/>
              </a:rPr>
              <a:t>not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5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haddock.chem.uu.nl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cluspro.bu.edu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 smtClean="0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 smtClean="0">
                <a:latin typeface="Corbel"/>
                <a:cs typeface="Corbel"/>
              </a:rPr>
              <a:t>op</a:t>
            </a:r>
            <a:r>
              <a:rPr lang="en-US" sz="2000" dirty="0">
                <a:latin typeface="Corbel"/>
                <a:cs typeface="Corbel"/>
              </a:rPr>
              <a:t>-modeling environment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 smtClean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905000" y="0"/>
            <a:ext cx="5334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5369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1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Rigid-body docking followed by </a:t>
            </a:r>
          </a:p>
          <a:p>
            <a:r>
              <a:rPr lang="en-US" sz="2800" dirty="0" smtClean="0"/>
              <a:t>A semi-flexible refinement of the interface in torsion angles' space (of both backbone and side-chains). </a:t>
            </a:r>
          </a:p>
          <a:p>
            <a:r>
              <a:rPr lang="en-US" sz="2800" dirty="0" smtClean="0"/>
              <a:t>As a final stage, a Cartesian dynamics refinement in explicit solvent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922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HADDOCK services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Easy </a:t>
            </a: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Prediction interface</a:t>
            </a:r>
          </a:p>
          <a:p>
            <a:r>
              <a:rPr lang="en-US" dirty="0" smtClean="0"/>
              <a:t>the </a:t>
            </a:r>
            <a:r>
              <a:rPr lang="en-US" dirty="0"/>
              <a:t>Expert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Refinement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Guru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Multi-body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File upload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EASY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0652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EXPERT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7340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GURU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0572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Molecular structure of stable interactions: what information?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</a:t>
            </a:r>
            <a:r>
              <a:rPr lang="en-US" dirty="0"/>
              <a:t>of interface </a:t>
            </a:r>
            <a:r>
              <a:rPr lang="en-US" dirty="0" smtClean="0"/>
              <a:t>residues/hot spots</a:t>
            </a:r>
          </a:p>
          <a:p>
            <a:r>
              <a:rPr lang="en-US" dirty="0"/>
              <a:t>details about the </a:t>
            </a:r>
            <a:r>
              <a:rPr lang="en-US" dirty="0" smtClean="0"/>
              <a:t>interface </a:t>
            </a:r>
            <a:r>
              <a:rPr lang="en-US" sz="2400" dirty="0" smtClean="0"/>
              <a:t>(solvent accessible surface area, </a:t>
            </a:r>
            <a:r>
              <a:rPr lang="en-US" sz="2400" dirty="0"/>
              <a:t>shape, complementarity between surfaces, residue interface propensities, hydrophobicity, segmentation and secondary structure, and conformational changes on complex </a:t>
            </a:r>
            <a:r>
              <a:rPr lang="en-US" sz="2400" dirty="0" smtClean="0"/>
              <a:t>formation) </a:t>
            </a:r>
            <a:endParaRPr lang="en-US" sz="2400" dirty="0"/>
          </a:p>
          <a:p>
            <a:r>
              <a:rPr lang="en-US" dirty="0" smtClean="0"/>
              <a:t>assignment </a:t>
            </a:r>
            <a:r>
              <a:rPr lang="en-US" dirty="0"/>
              <a:t>of protein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recognition </a:t>
            </a:r>
            <a:r>
              <a:rPr lang="en-US" dirty="0"/>
              <a:t>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351419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 smtClean="0">
                <a:solidFill>
                  <a:schemeClr val="folHlink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folHlink"/>
                </a:solidFill>
                <a:hlinkClick r:id="rId3"/>
              </a:rPr>
              <a:t>haddocking.org</a:t>
            </a:r>
            <a:r>
              <a:rPr lang="en-US" dirty="0" smtClean="0">
                <a:solidFill>
                  <a:schemeClr val="folHlink"/>
                </a:solidFill>
              </a:rPr>
              <a:t>; 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://www.nmr.chem.uu.nl/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haddock</a:t>
            </a:r>
            <a:endParaRPr lang="en-US" dirty="0" smtClean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702164"/>
      </p:ext>
    </p:extLst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  <a:endParaRPr lang="it-IT" sz="14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  <a:endParaRPr lang="it-IT" sz="24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1399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cs typeface="Corbel"/>
              </a:rPr>
              <a:t>Example of HADDOCK output</a:t>
            </a:r>
            <a:endParaRPr lang="it-IT" sz="2800" b="1" dirty="0">
              <a:latin typeface="Corbel"/>
              <a:cs typeface="Corbel"/>
            </a:endParaRPr>
          </a:p>
        </p:txBody>
      </p:sp>
      <p:pic>
        <p:nvPicPr>
          <p:cNvPr id="8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0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</a:t>
              </a:r>
              <a:r>
                <a:rPr lang="it-IT" sz="2000" dirty="0" smtClean="0">
                  <a:latin typeface="Corbel"/>
                  <a:cs typeface="Corbel"/>
                </a:rPr>
                <a:t>n this case additional experimental information has to be taken into account to completely rule out alternatives to the </a:t>
              </a:r>
              <a:r>
                <a:rPr lang="it-IT" sz="2000" dirty="0" err="1" smtClean="0">
                  <a:latin typeface="Corbel"/>
                  <a:cs typeface="Corbel"/>
                </a:rPr>
                <a:t>highest-scoring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r>
                <a:rPr lang="it-IT" sz="2000" dirty="0" err="1" smtClean="0">
                  <a:latin typeface="Corbel"/>
                  <a:cs typeface="Corbel"/>
                </a:rPr>
                <a:t>solution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endParaRPr lang="it-IT" sz="2000" dirty="0">
                <a:latin typeface="Corbel"/>
                <a:cs typeface="Corbel"/>
              </a:endParaRPr>
            </a:p>
          </p:txBody>
        </p:sp>
      </p:grp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latin typeface="Corbel"/>
                <a:cs typeface="Corbel"/>
              </a:rPr>
              <a:t>Protocols</a:t>
            </a:r>
            <a:r>
              <a:rPr lang="it-IT" sz="1400" dirty="0" smtClean="0">
                <a:latin typeface="Corbel"/>
                <a:cs typeface="Corbel"/>
              </a:rPr>
              <a:t>, 2010 </a:t>
            </a:r>
            <a:endParaRPr lang="it-IT" sz="14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190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4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he first </a:t>
            </a:r>
            <a:r>
              <a:rPr lang="en-US" dirty="0"/>
              <a:t>fully automated, web-based program for </a:t>
            </a:r>
            <a:r>
              <a:rPr lang="en-US" dirty="0" smtClean="0"/>
              <a:t>the computational</a:t>
            </a:r>
            <a:r>
              <a:rPr lang="en-US" dirty="0"/>
              <a:t> </a:t>
            </a:r>
            <a:r>
              <a:rPr lang="en-US" dirty="0" smtClean="0"/>
              <a:t>docking </a:t>
            </a:r>
            <a:r>
              <a:rPr lang="en-US" dirty="0"/>
              <a:t>of protein structures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docking algorithms </a:t>
            </a:r>
            <a:r>
              <a:rPr lang="en-US" dirty="0" smtClean="0"/>
              <a:t>evaluate billions </a:t>
            </a:r>
            <a:r>
              <a:rPr lang="en-US" dirty="0"/>
              <a:t>of putative complexes, retaining a </a:t>
            </a:r>
            <a:r>
              <a:rPr lang="en-US" dirty="0" smtClean="0"/>
              <a:t>preset number </a:t>
            </a:r>
            <a:r>
              <a:rPr lang="en-US" dirty="0"/>
              <a:t>with favorable surface </a:t>
            </a:r>
            <a:r>
              <a:rPr lang="en-US" dirty="0" smtClean="0"/>
              <a:t>complementarities </a:t>
            </a:r>
          </a:p>
          <a:p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filtering </a:t>
            </a:r>
            <a:r>
              <a:rPr lang="en-US" dirty="0"/>
              <a:t>method is then applied to this set of structures</a:t>
            </a:r>
            <a:r>
              <a:rPr lang="en-US" dirty="0" smtClean="0"/>
              <a:t>, selecting </a:t>
            </a:r>
            <a:r>
              <a:rPr lang="en-US" dirty="0"/>
              <a:t>those with good electrostatic </a:t>
            </a:r>
            <a:r>
              <a:rPr lang="en-US" dirty="0" smtClean="0"/>
              <a:t>and </a:t>
            </a:r>
            <a:r>
              <a:rPr lang="en-US" dirty="0" err="1" smtClean="0"/>
              <a:t>desolvation</a:t>
            </a:r>
            <a:r>
              <a:rPr lang="en-US" dirty="0" smtClean="0"/>
              <a:t> </a:t>
            </a:r>
            <a:r>
              <a:rPr lang="en-US" dirty="0"/>
              <a:t>free energies for further </a:t>
            </a:r>
            <a:r>
              <a:rPr lang="en-US" dirty="0" smtClean="0"/>
              <a:t>clustering </a:t>
            </a:r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/>
              <a:t>output is a short list of putative </a:t>
            </a:r>
            <a:r>
              <a:rPr lang="en-US" dirty="0" smtClean="0"/>
              <a:t>complexes ranked </a:t>
            </a:r>
            <a:r>
              <a:rPr lang="en-US" dirty="0"/>
              <a:t>according to their </a:t>
            </a:r>
            <a:r>
              <a:rPr lang="en-US" dirty="0" smtClean="0"/>
              <a:t>clustering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7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User </a:t>
            </a:r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  <a:endParaRPr lang="en-US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close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the native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structure</a:t>
            </a:r>
          </a:p>
          <a:p>
            <a:r>
              <a:rPr lang="en-US" dirty="0" smtClean="0"/>
              <a:t>Rigid </a:t>
            </a:r>
            <a:r>
              <a:rPr lang="en-US" dirty="0"/>
              <a:t>body </a:t>
            </a:r>
            <a:r>
              <a:rPr lang="en-US" dirty="0" smtClean="0"/>
              <a:t>docking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is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performed using  2 established FFT-based docking programs (DOT and ZDOCK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scoring </a:t>
            </a:r>
            <a:r>
              <a:rPr lang="en-US" dirty="0" smtClean="0"/>
              <a:t>is solely based on </a:t>
            </a:r>
            <a:r>
              <a:rPr lang="en-US" dirty="0"/>
              <a:t>the surface </a:t>
            </a:r>
            <a:r>
              <a:rPr lang="en-US" dirty="0" smtClean="0"/>
              <a:t>complementarity between </a:t>
            </a:r>
            <a:r>
              <a:rPr lang="en-US" dirty="0"/>
              <a:t>the two </a:t>
            </a:r>
            <a:r>
              <a:rPr lang="en-US" dirty="0" smtClean="0"/>
              <a:t>structures</a:t>
            </a:r>
          </a:p>
          <a:p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2.7 </a:t>
            </a:r>
            <a:r>
              <a:rPr lang="en-US" dirty="0" smtClean="0"/>
              <a:t>10</a:t>
            </a:r>
            <a:r>
              <a:rPr lang="en-US" baseline="30000" dirty="0" smtClean="0"/>
              <a:t>10</a:t>
            </a:r>
            <a:r>
              <a:rPr lang="en-US" dirty="0" smtClean="0"/>
              <a:t>  </a:t>
            </a:r>
            <a:r>
              <a:rPr lang="en-US" dirty="0"/>
              <a:t>structures are evaluated</a:t>
            </a:r>
            <a:r>
              <a:rPr lang="en-US" dirty="0" smtClean="0"/>
              <a:t>, retaining </a:t>
            </a:r>
            <a:r>
              <a:rPr lang="en-US" dirty="0"/>
              <a:t>20 000 structures with the best surface </a:t>
            </a:r>
            <a:r>
              <a:rPr lang="en-US" dirty="0" smtClean="0"/>
              <a:t>complementarity scores</a:t>
            </a:r>
            <a:r>
              <a:rPr lang="en-US" dirty="0"/>
              <a:t>, which are then further subjected to </a:t>
            </a:r>
            <a:r>
              <a:rPr lang="en-US" dirty="0" smtClean="0"/>
              <a:t>an empirical free </a:t>
            </a:r>
            <a:r>
              <a:rPr lang="en-US" dirty="0"/>
              <a:t>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04569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free energy of the </a:t>
            </a:r>
            <a:r>
              <a:rPr lang="en-US" dirty="0" smtClean="0"/>
              <a:t>complex structure </a:t>
            </a:r>
            <a:r>
              <a:rPr lang="en-US" dirty="0"/>
              <a:t>is typically dominated by van der Waals interactions</a:t>
            </a:r>
            <a:r>
              <a:rPr lang="en-US" dirty="0" smtClean="0"/>
              <a:t>, which </a:t>
            </a:r>
            <a:r>
              <a:rPr lang="en-US" dirty="0"/>
              <a:t>is a very noisy function and difficult to calculate</a:t>
            </a:r>
            <a:r>
              <a:rPr lang="en-US" dirty="0" smtClean="0"/>
              <a:t>, especially </a:t>
            </a:r>
            <a:r>
              <a:rPr lang="en-US" dirty="0"/>
              <a:t>with incorrect side-chain </a:t>
            </a:r>
            <a:r>
              <a:rPr lang="en-US" dirty="0" err="1" smtClean="0"/>
              <a:t>rotamers</a:t>
            </a:r>
            <a:endParaRPr lang="en-US" dirty="0"/>
          </a:p>
          <a:p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other </a:t>
            </a:r>
            <a:r>
              <a:rPr lang="en-US" dirty="0"/>
              <a:t>components of the binding free </a:t>
            </a:r>
            <a:r>
              <a:rPr lang="en-US" dirty="0" smtClean="0"/>
              <a:t>energy are used </a:t>
            </a:r>
            <a:r>
              <a:rPr lang="en-US" dirty="0"/>
              <a:t>to account for the noise of the van der Waals </a:t>
            </a:r>
            <a:r>
              <a:rPr lang="en-US" dirty="0" smtClean="0"/>
              <a:t>energies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esolvation</a:t>
            </a:r>
            <a:r>
              <a:rPr lang="en-US" dirty="0" smtClean="0"/>
              <a:t> </a:t>
            </a:r>
            <a:r>
              <a:rPr lang="en-US" dirty="0"/>
              <a:t>free energy using </a:t>
            </a:r>
            <a:r>
              <a:rPr lang="en-US" dirty="0" smtClean="0"/>
              <a:t>the atomic </a:t>
            </a:r>
            <a:r>
              <a:rPr lang="en-US" dirty="0"/>
              <a:t>contact </a:t>
            </a:r>
            <a:r>
              <a:rPr lang="en-US" dirty="0" smtClean="0"/>
              <a:t>potential (statistical measure of </a:t>
            </a:r>
            <a:r>
              <a:rPr lang="en-US" dirty="0"/>
              <a:t>the </a:t>
            </a:r>
            <a:r>
              <a:rPr lang="en-US" dirty="0" err="1"/>
              <a:t>desolvation</a:t>
            </a:r>
            <a:r>
              <a:rPr lang="en-US" dirty="0"/>
              <a:t> free </a:t>
            </a:r>
            <a:r>
              <a:rPr lang="en-US" dirty="0" smtClean="0"/>
              <a:t>energy)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lectrostatic free energy </a:t>
            </a:r>
            <a:r>
              <a:rPr lang="en-US" dirty="0"/>
              <a:t>using a </a:t>
            </a:r>
            <a:r>
              <a:rPr lang="en-US" dirty="0" err="1"/>
              <a:t>Coulombic</a:t>
            </a:r>
            <a:r>
              <a:rPr lang="en-US" dirty="0"/>
              <a:t> model with a distance-</a:t>
            </a:r>
            <a:r>
              <a:rPr lang="en-US" dirty="0" smtClean="0"/>
              <a:t>dependent dielectric </a:t>
            </a:r>
            <a:r>
              <a:rPr lang="en-US" dirty="0"/>
              <a:t>of </a:t>
            </a:r>
            <a:r>
              <a:rPr lang="en-US" dirty="0" smtClean="0"/>
              <a:t>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48513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</a:t>
            </a:r>
            <a:r>
              <a:rPr lang="en-US" dirty="0" smtClean="0"/>
              <a:t>favorable structures </a:t>
            </a:r>
            <a:r>
              <a:rPr lang="en-US" dirty="0"/>
              <a:t>are </a:t>
            </a:r>
            <a:r>
              <a:rPr lang="en-US" dirty="0" smtClean="0"/>
              <a:t>clustered on </a:t>
            </a:r>
            <a:r>
              <a:rPr lang="en-US" dirty="0"/>
              <a:t>the basis of a pairwise binding site root mean </a:t>
            </a:r>
            <a:r>
              <a:rPr lang="en-US" dirty="0" smtClean="0"/>
              <a:t>squared deviation </a:t>
            </a:r>
            <a:r>
              <a:rPr lang="en-US" dirty="0"/>
              <a:t>(RMSD) </a:t>
            </a:r>
            <a:r>
              <a:rPr lang="en-US" dirty="0" smtClean="0"/>
              <a:t>criterion</a:t>
            </a:r>
          </a:p>
          <a:p>
            <a:r>
              <a:rPr lang="en-US" dirty="0"/>
              <a:t> Clusters are </a:t>
            </a:r>
            <a:r>
              <a:rPr lang="en-US" dirty="0" smtClean="0"/>
              <a:t>then formed </a:t>
            </a:r>
            <a:r>
              <a:rPr lang="en-US" dirty="0"/>
              <a:t>by selecting the ligand that has the most </a:t>
            </a:r>
            <a:r>
              <a:rPr lang="en-US" dirty="0" smtClean="0"/>
              <a:t>neighbors below </a:t>
            </a:r>
            <a:r>
              <a:rPr lang="en-US" dirty="0"/>
              <a:t>a previously selected clustering radius.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ligand with the most neighbors is </a:t>
            </a:r>
            <a:r>
              <a:rPr lang="en-US" dirty="0" smtClean="0"/>
              <a:t>the cluster </a:t>
            </a:r>
            <a:r>
              <a:rPr lang="en-US" dirty="0"/>
              <a:t>center, and is the representative structure for the </a:t>
            </a:r>
            <a:r>
              <a:rPr lang="en-US" dirty="0" smtClean="0"/>
              <a:t>cluster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633251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50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latin typeface="Corbel"/>
                <a:cs typeface="Corbel"/>
              </a:rPr>
              <a:t>DrugScorePPI</a:t>
            </a:r>
            <a:r>
              <a:rPr lang="it-IT" sz="2400" dirty="0" smtClean="0">
                <a:latin typeface="Corbel"/>
                <a:cs typeface="Corbel"/>
              </a:rPr>
              <a:t> and </a:t>
            </a:r>
            <a:r>
              <a:rPr lang="it-IT" sz="2400" b="1" dirty="0" smtClean="0">
                <a:latin typeface="Corbel"/>
                <a:cs typeface="Corbel"/>
              </a:rPr>
              <a:t>Robetta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b="1" dirty="0" smtClean="0">
                <a:latin typeface="Corbel"/>
                <a:cs typeface="Corbel"/>
              </a:rPr>
              <a:t>Alascanning</a:t>
            </a:r>
            <a:r>
              <a:rPr lang="it-IT" sz="2400" dirty="0" smtClean="0">
                <a:latin typeface="Corbel"/>
                <a:cs typeface="Corbel"/>
              </a:rPr>
              <a:t> are dedicated to the </a:t>
            </a:r>
            <a:r>
              <a:rPr lang="it-IT" sz="2400" dirty="0" err="1" smtClean="0">
                <a:latin typeface="Corbel"/>
                <a:cs typeface="Corbel"/>
              </a:rPr>
              <a:t>identification</a:t>
            </a:r>
            <a:r>
              <a:rPr lang="it-IT" sz="2400" dirty="0" smtClean="0">
                <a:latin typeface="Corbel"/>
                <a:cs typeface="Corbel"/>
              </a:rPr>
              <a:t> of hot </a:t>
            </a:r>
            <a:r>
              <a:rPr lang="it-IT" sz="2400" dirty="0" err="1" smtClean="0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protein-protein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interfaces</a:t>
            </a:r>
            <a:endParaRPr lang="it-IT" dirty="0" smtClean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 smtClean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6"/>
              </a:rPr>
              <a:t>http://robetta.bakerlab.org/alascansubmit.jsp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670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HotPOINT</a:t>
            </a:r>
            <a:r>
              <a:rPr lang="it-IT" sz="2000" dirty="0" smtClean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 smtClean="0">
                <a:latin typeface="Corbel"/>
                <a:cs typeface="Corbel"/>
              </a:rPr>
              <a:t>contact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potentials</a:t>
            </a:r>
            <a:r>
              <a:rPr lang="it-IT" sz="2000" dirty="0" smtClean="0">
                <a:latin typeface="Corbel"/>
                <a:cs typeface="Corbel"/>
              </a:rPr>
              <a:t>.  It predicts hot spots at the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PIC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recognises</a:t>
            </a:r>
            <a:r>
              <a:rPr lang="it-IT" sz="2000" dirty="0" smtClean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7"/>
              </a:rPr>
              <a:t>http://crick.mbu.iisc.ernet.in/~PIC/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6953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Prediction of protein-protein interactions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</a:t>
            </a:r>
            <a:r>
              <a:rPr lang="en-US" dirty="0" smtClean="0">
                <a:latin typeface="Corbel"/>
                <a:cs typeface="Corbel"/>
              </a:rPr>
              <a:t>trees</a:t>
            </a:r>
          </a:p>
          <a:p>
            <a:r>
              <a:rPr lang="en-US" dirty="0">
                <a:latin typeface="Corbel"/>
                <a:cs typeface="Corbel"/>
              </a:rPr>
              <a:t>Rosetta stone </a:t>
            </a:r>
            <a:r>
              <a:rPr lang="en-US" dirty="0" smtClean="0">
                <a:latin typeface="Corbel"/>
                <a:cs typeface="Corbel"/>
              </a:rPr>
              <a:t>method</a:t>
            </a:r>
          </a:p>
          <a:p>
            <a:r>
              <a:rPr lang="en-US" dirty="0" smtClean="0">
                <a:latin typeface="Corbel"/>
                <a:cs typeface="Corbel"/>
              </a:rPr>
              <a:t>Association methods</a:t>
            </a:r>
          </a:p>
          <a:p>
            <a:r>
              <a:rPr lang="en-US" dirty="0" smtClean="0">
                <a:latin typeface="Corbel"/>
                <a:cs typeface="Corbel"/>
              </a:rPr>
              <a:t>Bayesian </a:t>
            </a:r>
            <a:r>
              <a:rPr lang="en-US" dirty="0">
                <a:latin typeface="Corbel"/>
                <a:cs typeface="Corbel"/>
              </a:rPr>
              <a:t>network </a:t>
            </a:r>
            <a:r>
              <a:rPr lang="en-US" dirty="0" err="1" smtClean="0">
                <a:latin typeface="Corbel"/>
                <a:cs typeface="Corbel"/>
              </a:rPr>
              <a:t>modelling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</a:t>
            </a:r>
            <a:r>
              <a:rPr lang="en-US" dirty="0" smtClean="0">
                <a:latin typeface="Corbel"/>
                <a:cs typeface="Corbel"/>
              </a:rPr>
              <a:t>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Gene </a:t>
            </a:r>
            <a:r>
              <a:rPr lang="en-US" dirty="0" smtClean="0">
                <a:latin typeface="Corbel"/>
                <a:cs typeface="Corbel"/>
              </a:rPr>
              <a:t>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patterns (hot spots)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  <a:endParaRPr lang="en-US" b="1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714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5228445" y="2977337"/>
            <a:ext cx="3251966" cy="3581401"/>
          </a:xfrm>
          <a:prstGeom prst="rect">
            <a:avLst/>
          </a:prstGeom>
        </p:spPr>
      </p:pic>
      <p:grpSp>
        <p:nvGrpSpPr>
          <p:cNvPr id="7" name="Gruppo 10"/>
          <p:cNvGrpSpPr/>
          <p:nvPr/>
        </p:nvGrpSpPr>
        <p:grpSpPr>
          <a:xfrm>
            <a:off x="1817367" y="3242459"/>
            <a:ext cx="3160152" cy="3630054"/>
            <a:chOff x="219542" y="2999347"/>
            <a:chExt cx="3160152" cy="3630054"/>
          </a:xfrm>
        </p:grpSpPr>
        <p:pic>
          <p:nvPicPr>
            <p:cNvPr id="8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9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222"/>
            <a:ext cx="8229600" cy="7861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What is molecular docking?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285"/>
            <a:ext cx="9039411" cy="222800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Computational </a:t>
            </a:r>
            <a:r>
              <a:rPr lang="en-US" sz="2400" dirty="0">
                <a:latin typeface="Corbel"/>
                <a:cs typeface="Corbel"/>
              </a:rPr>
              <a:t>schemes </a:t>
            </a:r>
            <a:r>
              <a:rPr lang="en-US" sz="2400" dirty="0" smtClean="0">
                <a:latin typeface="Corbel"/>
                <a:cs typeface="Corbel"/>
              </a:rPr>
              <a:t>that attempt </a:t>
            </a:r>
            <a:r>
              <a:rPr lang="en-US" sz="2400" dirty="0">
                <a:latin typeface="Corbel"/>
                <a:cs typeface="Corbel"/>
              </a:rPr>
              <a:t>to find the “best” matching between two </a:t>
            </a:r>
            <a:r>
              <a:rPr lang="en-US" sz="2400" dirty="0" smtClean="0">
                <a:latin typeface="Corbel"/>
                <a:cs typeface="Corbel"/>
              </a:rPr>
              <a:t>molecules, a </a:t>
            </a:r>
            <a:r>
              <a:rPr lang="en-US" sz="2400" b="1" dirty="0" smtClean="0">
                <a:latin typeface="Corbel"/>
                <a:cs typeface="Corbel"/>
              </a:rPr>
              <a:t>receptor</a:t>
            </a:r>
            <a:r>
              <a:rPr lang="en-US" sz="2400" dirty="0" smtClean="0">
                <a:latin typeface="Corbel"/>
                <a:cs typeface="Corbel"/>
              </a:rPr>
              <a:t> and a </a:t>
            </a:r>
            <a:r>
              <a:rPr lang="en-US" sz="2400" b="1" dirty="0" smtClean="0">
                <a:latin typeface="Corbel"/>
                <a:cs typeface="Corbel"/>
              </a:rPr>
              <a:t>ligand</a:t>
            </a:r>
          </a:p>
          <a:p>
            <a:r>
              <a:rPr lang="en-US" sz="2400" dirty="0">
                <a:latin typeface="Corbel"/>
                <a:cs typeface="Corbel"/>
              </a:rPr>
              <a:t>The </a:t>
            </a:r>
            <a:r>
              <a:rPr lang="en-US" sz="2400" i="1" dirty="0">
                <a:latin typeface="Corbel"/>
                <a:cs typeface="Corbel"/>
              </a:rPr>
              <a:t>molecular </a:t>
            </a:r>
            <a:r>
              <a:rPr lang="en-US" sz="2400" i="1" dirty="0" smtClean="0">
                <a:latin typeface="Corbel"/>
                <a:cs typeface="Corbel"/>
              </a:rPr>
              <a:t>docking problem </a:t>
            </a:r>
            <a:r>
              <a:rPr lang="en-US" sz="2400" dirty="0">
                <a:latin typeface="Corbel"/>
                <a:cs typeface="Corbel"/>
              </a:rPr>
              <a:t>can be defined as follows: </a:t>
            </a:r>
            <a:r>
              <a:rPr lang="en-US" sz="2400" b="1" dirty="0" smtClean="0">
                <a:latin typeface="Corbel"/>
                <a:cs typeface="Corbel"/>
              </a:rPr>
              <a:t>given </a:t>
            </a:r>
            <a:r>
              <a:rPr lang="en-US" sz="2400" b="1" dirty="0">
                <a:latin typeface="Corbel"/>
                <a:cs typeface="Corbel"/>
              </a:rPr>
              <a:t>the </a:t>
            </a:r>
            <a:r>
              <a:rPr lang="en-US" sz="2400" b="1" dirty="0" smtClean="0">
                <a:latin typeface="Corbel"/>
                <a:cs typeface="Corbel"/>
              </a:rPr>
              <a:t>atomic coordinates </a:t>
            </a:r>
            <a:r>
              <a:rPr lang="en-US" sz="2400" b="1" dirty="0">
                <a:latin typeface="Corbel"/>
                <a:cs typeface="Corbel"/>
              </a:rPr>
              <a:t>of two molecules, predict their “correct” </a:t>
            </a:r>
            <a:r>
              <a:rPr lang="en-US" sz="2400" b="1" dirty="0" smtClean="0">
                <a:latin typeface="Corbel"/>
                <a:cs typeface="Corbel"/>
              </a:rPr>
              <a:t>bound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7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1973003</TotalTime>
  <Words>3078</Words>
  <Application>Microsoft Macintosh PowerPoint</Application>
  <PresentationFormat>On-screen Show (4:3)</PresentationFormat>
  <Paragraphs>353</Paragraphs>
  <Slides>59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Protein-protein interactions</vt:lpstr>
      <vt:lpstr>PowerPoint Presentation</vt:lpstr>
      <vt:lpstr>Protein-protein interactions</vt:lpstr>
      <vt:lpstr>Molecular structure of stable interactions: what information? </vt:lpstr>
      <vt:lpstr>PowerPoint Presentation</vt:lpstr>
      <vt:lpstr>PowerPoint Presentation</vt:lpstr>
      <vt:lpstr>Prediction of protein-protein interactions </vt:lpstr>
      <vt:lpstr>What is molecular docking?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PowerPoint Presentation</vt:lpstr>
      <vt:lpstr>The three key ingredients in docking</vt:lpstr>
      <vt:lpstr>Representation of the system </vt:lpstr>
      <vt:lpstr>Surface representation</vt:lpstr>
      <vt:lpstr>Patch detection</vt:lpstr>
      <vt:lpstr>Conformational space search</vt:lpstr>
      <vt:lpstr>Forces governing biomolecular recognition</vt:lpstr>
      <vt:lpstr>PowerPoint Presentation</vt:lpstr>
      <vt:lpstr>Rigid vs flexible docking</vt:lpstr>
      <vt:lpstr>Docking algorithms</vt:lpstr>
      <vt:lpstr>PowerPoint Presentation</vt:lpstr>
      <vt:lpstr>PowerPoint Presentation</vt:lpstr>
      <vt:lpstr>Ranking of potential solutions</vt:lpstr>
      <vt:lpstr>PowerPoint Presentation</vt:lpstr>
      <vt:lpstr>Parameters used for scoring</vt:lpstr>
      <vt:lpstr>Binding site information may be included in scoring</vt:lpstr>
      <vt:lpstr>Algorithms can be classified by the stage of scoring in the algorithm flow</vt:lpstr>
      <vt:lpstr>Kozakov et al, Biophys J, 2005</vt:lpstr>
      <vt:lpstr>Conclusion I (-) </vt:lpstr>
      <vt:lpstr>Conclusion II (-)</vt:lpstr>
      <vt:lpstr>Conclusion I (+)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 Via</cp:lastModifiedBy>
  <cp:revision>254</cp:revision>
  <dcterms:created xsi:type="dcterms:W3CDTF">2015-09-09T16:30:07Z</dcterms:created>
  <dcterms:modified xsi:type="dcterms:W3CDTF">2015-09-29T10:34:21Z</dcterms:modified>
</cp:coreProperties>
</file>